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05" r:id="rId1"/>
  </p:sldMasterIdLst>
  <p:sldIdLst>
    <p:sldId id="256" r:id="rId2"/>
    <p:sldId id="260" r:id="rId3"/>
    <p:sldId id="269" r:id="rId4"/>
    <p:sldId id="262" r:id="rId5"/>
    <p:sldId id="279" r:id="rId6"/>
    <p:sldId id="280" r:id="rId7"/>
    <p:sldId id="281" r:id="rId8"/>
    <p:sldId id="282" r:id="rId9"/>
    <p:sldId id="283" r:id="rId10"/>
    <p:sldId id="284" r:id="rId11"/>
    <p:sldId id="285" r:id="rId12"/>
    <p:sldId id="274" r:id="rId13"/>
    <p:sldId id="297" r:id="rId14"/>
    <p:sldId id="286" r:id="rId15"/>
    <p:sldId id="293" r:id="rId16"/>
    <p:sldId id="277" r:id="rId17"/>
    <p:sldId id="275" r:id="rId18"/>
    <p:sldId id="287" r:id="rId19"/>
    <p:sldId id="294" r:id="rId20"/>
    <p:sldId id="288" r:id="rId21"/>
    <p:sldId id="289" r:id="rId22"/>
    <p:sldId id="290" r:id="rId23"/>
    <p:sldId id="291" r:id="rId24"/>
    <p:sldId id="292" r:id="rId25"/>
    <p:sldId id="29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53" autoAdjust="0"/>
    <p:restoredTop sz="93622" autoAdjust="0"/>
  </p:normalViewPr>
  <p:slideViewPr>
    <p:cSldViewPr snapToGrid="0">
      <p:cViewPr varScale="1">
        <p:scale>
          <a:sx n="66" d="100"/>
          <a:sy n="66" d="100"/>
        </p:scale>
        <p:origin x="3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0812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48EC7-AF6A-48D3-8284-14BACBEBDD84}"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7564202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BC48EC7-AF6A-48D3-8284-14BACBEBDD84}"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49190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BC48EC7-AF6A-48D3-8284-14BACBEBDD84}"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8519190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BC48EC7-AF6A-48D3-8284-14BACBEBDD84}"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7591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BC48EC7-AF6A-48D3-8284-14BACBEBDD84}"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567717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74664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5931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34554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4961B7-6B89-48AB-966F-622E2788EECC}"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5804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931752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283698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05745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9410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CF131DD-A141-4471-BCF9-C6073EDD7E20}"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03038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B334A90-EB03-42F3-8859-2C2B2724C058}"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8574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t>11/9/2023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084760128"/>
      </p:ext>
    </p:extLst>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 id="2147484218" r:id="rId13"/>
    <p:sldLayoutId id="2147484219" r:id="rId14"/>
    <p:sldLayoutId id="2147484220" r:id="rId15"/>
    <p:sldLayoutId id="2147484221"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Proyecto de UNIDAD CURRICULAR</a:t>
            </a:r>
            <a:endParaRPr lang="es-AR" dirty="0"/>
          </a:p>
        </p:txBody>
      </p:sp>
    </p:spTree>
    <p:extLst>
      <p:ext uri="{BB962C8B-B14F-4D97-AF65-F5344CB8AC3E}">
        <p14:creationId xmlns:p14="http://schemas.microsoft.com/office/powerpoint/2010/main" val="67105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9175" y="446088"/>
            <a:ext cx="9827393" cy="535689"/>
          </a:xfrm>
        </p:spPr>
        <p:txBody>
          <a:bodyPr>
            <a:normAutofit/>
          </a:bodyPr>
          <a:lstStyle/>
          <a:p>
            <a:r>
              <a:rPr lang="es-AR" sz="2400" dirty="0">
                <a:solidFill>
                  <a:srgbClr val="D55816">
                    <a:lumMod val="75000"/>
                  </a:srgbClr>
                </a:solidFill>
              </a:rPr>
              <a:t>PROPUESTA </a:t>
            </a:r>
            <a:r>
              <a:rPr lang="es-AR" sz="2400" dirty="0" smtClean="0">
                <a:solidFill>
                  <a:srgbClr val="D55816">
                    <a:lumMod val="75000"/>
                  </a:srgbClr>
                </a:solidFill>
              </a:rPr>
              <a:t>METODOLÓGICA/ CRONOGRAMA</a:t>
            </a:r>
            <a:endParaRPr lang="es-ES" sz="2400" dirty="0"/>
          </a:p>
        </p:txBody>
      </p:sp>
      <p:sp>
        <p:nvSpPr>
          <p:cNvPr id="3" name="Marcador de contenido 2"/>
          <p:cNvSpPr>
            <a:spLocks noGrp="1"/>
          </p:cNvSpPr>
          <p:nvPr>
            <p:ph idx="1"/>
          </p:nvPr>
        </p:nvSpPr>
        <p:spPr>
          <a:xfrm>
            <a:off x="8874493" y="0"/>
            <a:ext cx="3128210" cy="6598023"/>
          </a:xfrm>
        </p:spPr>
        <p:txBody>
          <a:bodyPr/>
          <a:lstStyle/>
          <a:p>
            <a:pPr marL="0" lvl="0" indent="0">
              <a:buClr>
                <a:srgbClr val="A5300F"/>
              </a:buClr>
              <a:buNone/>
            </a:pPr>
            <a:r>
              <a:rPr lang="es-AR" sz="1200" b="1" i="1" dirty="0">
                <a:solidFill>
                  <a:prstClr val="black">
                    <a:lumMod val="75000"/>
                    <a:lumOff val="25000"/>
                  </a:prstClr>
                </a:solidFill>
                <a:effectLst>
                  <a:outerShdw blurRad="38100" dist="38100" dir="2700000" algn="tl">
                    <a:srgbClr val="000000">
                      <a:alpha val="43137"/>
                    </a:srgbClr>
                  </a:outerShdw>
                </a:effectLst>
              </a:rPr>
              <a:t>Por ejemplo:</a:t>
            </a:r>
            <a:r>
              <a:rPr lang="es-AR" sz="1200" i="1" dirty="0">
                <a:solidFill>
                  <a:prstClr val="black">
                    <a:lumMod val="75000"/>
                    <a:lumOff val="25000"/>
                  </a:prstClr>
                </a:solidFill>
              </a:rPr>
              <a:t>  </a:t>
            </a:r>
            <a:r>
              <a:rPr lang="es-AR" sz="1200" dirty="0">
                <a:solidFill>
                  <a:prstClr val="black">
                    <a:lumMod val="75000"/>
                    <a:lumOff val="25000"/>
                  </a:prstClr>
                </a:solidFill>
              </a:rPr>
              <a:t>…el presente Taller, se piensa como un lugar de encuentro, de colaboración y de producción permanente (presencial y virtual). Supone un trabajo compartido que concilia el hacer, el pensar y el sentir. …</a:t>
            </a:r>
            <a:r>
              <a:rPr lang="es-AR" sz="1200" i="1" dirty="0">
                <a:solidFill>
                  <a:prstClr val="black">
                    <a:lumMod val="75000"/>
                    <a:lumOff val="25000"/>
                  </a:prstClr>
                </a:solidFill>
              </a:rPr>
              <a:t>se trabajara con problemáticas reales extraídas de situaciones concretas observadas y registradas por los estudiantes… </a:t>
            </a:r>
            <a:r>
              <a:rPr lang="es-AR" sz="1200" dirty="0">
                <a:solidFill>
                  <a:prstClr val="black">
                    <a:lumMod val="75000"/>
                    <a:lumOff val="25000"/>
                  </a:prstClr>
                </a:solidFill>
              </a:rPr>
              <a:t>En su desarrollo, se prevé la puesta en práctica de  distintas </a:t>
            </a:r>
            <a:r>
              <a:rPr lang="es-AR" sz="1200" b="1" dirty="0">
                <a:solidFill>
                  <a:prstClr val="black">
                    <a:lumMod val="75000"/>
                    <a:lumOff val="25000"/>
                  </a:prstClr>
                </a:solidFill>
              </a:rPr>
              <a:t>estrategias metodológicas</a:t>
            </a:r>
            <a:r>
              <a:rPr lang="es-AR" sz="1200" dirty="0">
                <a:solidFill>
                  <a:prstClr val="black">
                    <a:lumMod val="75000"/>
                    <a:lumOff val="25000"/>
                  </a:prstClr>
                </a:solidFill>
              </a:rPr>
              <a:t>. Entre ellas:</a:t>
            </a:r>
          </a:p>
          <a:p>
            <a:pPr lvl="0">
              <a:buClr>
                <a:srgbClr val="A5300F"/>
              </a:buClr>
            </a:pPr>
            <a:r>
              <a:rPr lang="es-AR" sz="1200" dirty="0">
                <a:solidFill>
                  <a:prstClr val="black">
                    <a:lumMod val="75000"/>
                    <a:lumOff val="25000"/>
                  </a:prstClr>
                </a:solidFill>
              </a:rPr>
              <a:t>Lectura y debate de bibliografía sugerida. </a:t>
            </a:r>
            <a:r>
              <a:rPr lang="es-MX" sz="1200" dirty="0">
                <a:solidFill>
                  <a:prstClr val="black">
                    <a:lumMod val="75000"/>
                    <a:lumOff val="25000"/>
                  </a:prstClr>
                </a:solidFill>
              </a:rPr>
              <a:t>Exposiciones teóricas para complementar la lectura de material bibliográfico</a:t>
            </a:r>
            <a:r>
              <a:rPr lang="es-AR" sz="1200" dirty="0">
                <a:solidFill>
                  <a:prstClr val="black">
                    <a:lumMod val="75000"/>
                    <a:lumOff val="25000"/>
                  </a:prstClr>
                </a:solidFill>
              </a:rPr>
              <a:t>….</a:t>
            </a:r>
          </a:p>
          <a:p>
            <a:pPr lvl="0">
              <a:buClr>
                <a:srgbClr val="A5300F"/>
              </a:buClr>
            </a:pPr>
            <a:r>
              <a:rPr lang="es-AR" sz="1200" dirty="0">
                <a:solidFill>
                  <a:prstClr val="black">
                    <a:lumMod val="75000"/>
                    <a:lumOff val="25000"/>
                  </a:prstClr>
                </a:solidFill>
              </a:rPr>
              <a:t>El desarrollo del taller también prevé para el primer cuatrimestre del año, la articulación interinstitucional a través de intervenciones en </a:t>
            </a:r>
            <a:r>
              <a:rPr lang="es-AR" sz="1200" dirty="0" smtClean="0">
                <a:solidFill>
                  <a:prstClr val="black">
                    <a:lumMod val="75000"/>
                    <a:lumOff val="25000"/>
                  </a:prstClr>
                </a:solidFill>
              </a:rPr>
              <a:t>escuelas asociadas…….. </a:t>
            </a:r>
            <a:endParaRPr lang="es-AR" sz="1200" dirty="0">
              <a:solidFill>
                <a:prstClr val="black">
                  <a:lumMod val="75000"/>
                  <a:lumOff val="25000"/>
                </a:prstClr>
              </a:solidFill>
            </a:endParaRPr>
          </a:p>
        </p:txBody>
      </p:sp>
      <p:sp>
        <p:nvSpPr>
          <p:cNvPr id="4" name="Marcador de texto 3"/>
          <p:cNvSpPr>
            <a:spLocks noGrp="1"/>
          </p:cNvSpPr>
          <p:nvPr>
            <p:ph type="body" sz="half" idx="2"/>
          </p:nvPr>
        </p:nvSpPr>
        <p:spPr>
          <a:xfrm>
            <a:off x="995082" y="1427866"/>
            <a:ext cx="7879411" cy="5170158"/>
          </a:xfrm>
        </p:spPr>
        <p:txBody>
          <a:bodyPr>
            <a:normAutofit lnSpcReduction="10000"/>
          </a:bodyPr>
          <a:lstStyle/>
          <a:p>
            <a:pPr marL="342900" lvl="0" indent="-342900">
              <a:buClr>
                <a:srgbClr val="A5300F"/>
              </a:buClr>
              <a:buFont typeface="Wingdings 3" charset="2"/>
              <a:buChar char=""/>
            </a:pPr>
            <a:r>
              <a:rPr lang="es-ES" sz="1700" dirty="0" smtClean="0">
                <a:solidFill>
                  <a:prstClr val="black">
                    <a:lumMod val="75000"/>
                    <a:lumOff val="25000"/>
                  </a:prstClr>
                </a:solidFill>
              </a:rPr>
              <a:t>Consignar </a:t>
            </a:r>
            <a:r>
              <a:rPr lang="es-ES" sz="1700" dirty="0">
                <a:solidFill>
                  <a:prstClr val="black">
                    <a:lumMod val="75000"/>
                    <a:lumOff val="25000"/>
                  </a:prstClr>
                </a:solidFill>
              </a:rPr>
              <a:t>las construcciones metodológicas, de manera creativa, teniendo en cuenta </a:t>
            </a:r>
            <a:r>
              <a:rPr lang="es-ES" sz="1700" b="1" dirty="0">
                <a:solidFill>
                  <a:prstClr val="black">
                    <a:lumMod val="75000"/>
                    <a:lumOff val="25000"/>
                  </a:prstClr>
                </a:solidFill>
              </a:rPr>
              <a:t>la disciplina, los contenidos, los alumnos, la institución y el contexto. Presentar: formas de trabajo, tipos de clases, estrategias didácticas, tipo de actividades, trabajo grupal, medios, recursos, materiales que se utilizarán, recursos de tecnología educativa, etc. </a:t>
            </a:r>
            <a:r>
              <a:rPr lang="es-ES" sz="1700" dirty="0">
                <a:solidFill>
                  <a:prstClr val="black">
                    <a:lumMod val="75000"/>
                    <a:lumOff val="25000"/>
                  </a:prstClr>
                </a:solidFill>
              </a:rPr>
              <a:t>Explicar los modos de organización de los trabajos prácticos y/u otras prácticas relevantes. Es conveniente hacerlo con un estilo narrativo. </a:t>
            </a:r>
            <a:endParaRPr lang="es-ES" sz="1700" dirty="0" smtClean="0">
              <a:solidFill>
                <a:prstClr val="black">
                  <a:lumMod val="75000"/>
                  <a:lumOff val="25000"/>
                </a:prstClr>
              </a:solidFill>
            </a:endParaRPr>
          </a:p>
          <a:p>
            <a:pPr marL="342900" lvl="0" indent="-342900">
              <a:buClr>
                <a:srgbClr val="A5300F"/>
              </a:buClr>
              <a:buFont typeface="Wingdings 3" charset="2"/>
              <a:buChar char=""/>
            </a:pPr>
            <a:r>
              <a:rPr lang="es-ES" sz="1700" dirty="0" smtClean="0">
                <a:solidFill>
                  <a:prstClr val="black">
                    <a:lumMod val="75000"/>
                    <a:lumOff val="25000"/>
                  </a:prstClr>
                </a:solidFill>
              </a:rPr>
              <a:t>Tener en cuenta la BIMODALIDAD.</a:t>
            </a:r>
            <a:endParaRPr lang="es-AR" sz="1700" dirty="0" smtClean="0">
              <a:solidFill>
                <a:prstClr val="black">
                  <a:lumMod val="75000"/>
                  <a:lumOff val="25000"/>
                </a:prstClr>
              </a:solidFill>
            </a:endParaRPr>
          </a:p>
          <a:p>
            <a:pPr marL="342900" lvl="0" indent="-342900">
              <a:buClr>
                <a:srgbClr val="A5300F"/>
              </a:buClr>
              <a:buFont typeface="Wingdings 3" charset="2"/>
              <a:buChar char=""/>
            </a:pPr>
            <a:r>
              <a:rPr lang="es-AR" sz="1700" dirty="0" smtClean="0">
                <a:solidFill>
                  <a:prstClr val="black">
                    <a:lumMod val="75000"/>
                    <a:lumOff val="25000"/>
                  </a:prstClr>
                </a:solidFill>
              </a:rPr>
              <a:t>En </a:t>
            </a:r>
            <a:r>
              <a:rPr lang="es-AR" sz="1700" dirty="0">
                <a:solidFill>
                  <a:prstClr val="black">
                    <a:lumMod val="75000"/>
                    <a:lumOff val="25000"/>
                  </a:prstClr>
                </a:solidFill>
              </a:rPr>
              <a:t>este apartado se explicitan también las posibilidades de articulación con otros espacios curriculares, tanto horizontal (cátedras del mismo año de cursado) como verticalmente (es decir con áreas de otros años) La articulación también puede y debe darse con otras instituciones locales o aledañas</a:t>
            </a:r>
            <a:r>
              <a:rPr lang="es-AR" sz="1700" dirty="0" smtClean="0">
                <a:solidFill>
                  <a:prstClr val="black">
                    <a:lumMod val="75000"/>
                    <a:lumOff val="25000"/>
                  </a:prstClr>
                </a:solidFill>
              </a:rPr>
              <a:t>.</a:t>
            </a:r>
          </a:p>
          <a:p>
            <a:pPr marL="342900" lvl="0" indent="-342900">
              <a:buClr>
                <a:srgbClr val="A5300F"/>
              </a:buClr>
              <a:buFont typeface="Wingdings 3" charset="2"/>
              <a:buChar char=""/>
            </a:pPr>
            <a:r>
              <a:rPr lang="es-AR" sz="1700" dirty="0" smtClean="0">
                <a:solidFill>
                  <a:prstClr val="black">
                    <a:lumMod val="75000"/>
                    <a:lumOff val="25000"/>
                  </a:prstClr>
                </a:solidFill>
              </a:rPr>
              <a:t>Anexos Río Mayo_ Río Senguer y Sede Sarmiento (profesores viajeros), deben explicitar claramente el trabajo en plataforma virtual. Por semana se deberá subir una clase utilizando la sección _ Clases_ de la plataforma Virtual </a:t>
            </a:r>
            <a:r>
              <a:rPr lang="es-AR" sz="1700" dirty="0" smtClean="0">
                <a:solidFill>
                  <a:prstClr val="black">
                    <a:lumMod val="75000"/>
                    <a:lumOff val="25000"/>
                  </a:prstClr>
                </a:solidFill>
              </a:rPr>
              <a:t>819 y se debe explicitar como se realizaran los encuentros virtuales sincrónico/</a:t>
            </a:r>
            <a:r>
              <a:rPr lang="es-AR" sz="1700" dirty="0" err="1" smtClean="0">
                <a:solidFill>
                  <a:prstClr val="black">
                    <a:lumMod val="75000"/>
                    <a:lumOff val="25000"/>
                  </a:prstClr>
                </a:solidFill>
              </a:rPr>
              <a:t>asincrònico</a:t>
            </a:r>
            <a:r>
              <a:rPr lang="es-AR" sz="1700" dirty="0" smtClean="0">
                <a:solidFill>
                  <a:prstClr val="black">
                    <a:lumMod val="75000"/>
                    <a:lumOff val="25000"/>
                  </a:prstClr>
                </a:solidFill>
              </a:rPr>
              <a:t> ( clase grabada, meet) y la metodología a implementar en la virtualidad.</a:t>
            </a:r>
            <a:endParaRPr lang="es-AR" sz="1700" dirty="0" smtClean="0">
              <a:solidFill>
                <a:prstClr val="black">
                  <a:lumMod val="75000"/>
                  <a:lumOff val="25000"/>
                </a:prstClr>
              </a:solidFill>
            </a:endParaRPr>
          </a:p>
          <a:p>
            <a:pPr marL="342900" lvl="0" indent="-342900">
              <a:buClr>
                <a:srgbClr val="A5300F"/>
              </a:buClr>
              <a:buFont typeface="Wingdings 3" charset="2"/>
              <a:buChar char=""/>
            </a:pPr>
            <a:endParaRPr lang="es-AR" sz="1700" dirty="0">
              <a:solidFill>
                <a:prstClr val="black">
                  <a:lumMod val="75000"/>
                  <a:lumOff val="25000"/>
                </a:prstClr>
              </a:solidFill>
            </a:endParaRPr>
          </a:p>
          <a:p>
            <a:endParaRPr lang="es-ES" dirty="0"/>
          </a:p>
        </p:txBody>
      </p:sp>
    </p:spTree>
    <p:extLst>
      <p:ext uri="{BB962C8B-B14F-4D97-AF65-F5344CB8AC3E}">
        <p14:creationId xmlns:p14="http://schemas.microsoft.com/office/powerpoint/2010/main" val="274318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Prácticas de enseñanza</a:t>
            </a:r>
          </a:p>
        </p:txBody>
      </p:sp>
      <p:sp>
        <p:nvSpPr>
          <p:cNvPr id="4" name="Marcador de texto 3"/>
          <p:cNvSpPr>
            <a:spLocks noGrp="1"/>
          </p:cNvSpPr>
          <p:nvPr>
            <p:ph type="body" sz="half" idx="2"/>
          </p:nvPr>
        </p:nvSpPr>
        <p:spPr>
          <a:xfrm>
            <a:off x="1463040" y="1598613"/>
            <a:ext cx="9394257" cy="4262436"/>
          </a:xfrm>
        </p:spPr>
        <p:txBody>
          <a:bodyPr>
            <a:normAutofit/>
          </a:bodyPr>
          <a:lstStyle/>
          <a:p>
            <a:pPr marL="342900" lvl="0" indent="-342900">
              <a:buClr>
                <a:srgbClr val="A53010"/>
              </a:buClr>
              <a:buFont typeface="Wingdings 3" charset="2"/>
              <a:buChar char=""/>
            </a:pPr>
            <a:r>
              <a:rPr lang="es-ES" sz="1800" dirty="0">
                <a:solidFill>
                  <a:prstClr val="black">
                    <a:lumMod val="75000"/>
                    <a:lumOff val="25000"/>
                  </a:prstClr>
                </a:solidFill>
              </a:rPr>
              <a:t>Con respecto a las prácticas de enseñanza en clase, cabe señalar que los Lineamientos Curriculares Nacionales y las Recomendaciones, proponen la organización de los contenidos en </a:t>
            </a:r>
            <a:r>
              <a:rPr lang="es-ES" sz="1800" b="1" dirty="0">
                <a:solidFill>
                  <a:prstClr val="black">
                    <a:lumMod val="75000"/>
                    <a:lumOff val="25000"/>
                  </a:prstClr>
                </a:solidFill>
              </a:rPr>
              <a:t>diversos formatos curriculares </a:t>
            </a:r>
            <a:r>
              <a:rPr lang="es-ES" sz="1800" b="1" dirty="0" smtClean="0">
                <a:solidFill>
                  <a:prstClr val="black">
                    <a:lumMod val="75000"/>
                    <a:lumOff val="25000"/>
                  </a:prstClr>
                </a:solidFill>
              </a:rPr>
              <a:t>y </a:t>
            </a:r>
            <a:r>
              <a:rPr lang="es-ES" sz="1800" b="1" dirty="0">
                <a:solidFill>
                  <a:prstClr val="black">
                    <a:lumMod val="75000"/>
                    <a:lumOff val="25000"/>
                  </a:prstClr>
                </a:solidFill>
              </a:rPr>
              <a:t>diversos dispositivos pedagógicos </a:t>
            </a:r>
            <a:r>
              <a:rPr lang="es-ES" sz="1800" dirty="0">
                <a:solidFill>
                  <a:prstClr val="black">
                    <a:lumMod val="75000"/>
                    <a:lumOff val="25000"/>
                  </a:prstClr>
                </a:solidFill>
              </a:rPr>
              <a:t>para la enseñanza  a fin de promover aprendizajes activos y significativos, desarrollar la autonomía de pensamiento, promover diversos métodos de trabajo intelectual y contribuir a disminuir las brechas entre el estudiantado</a:t>
            </a:r>
            <a:r>
              <a:rPr lang="es-ES" sz="1800" dirty="0" smtClean="0">
                <a:solidFill>
                  <a:prstClr val="black">
                    <a:lumMod val="75000"/>
                    <a:lumOff val="25000"/>
                  </a:prstClr>
                </a:solidFill>
              </a:rPr>
              <a:t>.</a:t>
            </a:r>
          </a:p>
          <a:p>
            <a:pPr marL="342900" lvl="0" indent="-342900">
              <a:buClr>
                <a:srgbClr val="A53010"/>
              </a:buClr>
              <a:buFont typeface="Wingdings 3" charset="2"/>
              <a:buChar char=""/>
            </a:pPr>
            <a:r>
              <a:rPr lang="es-ES" sz="1800" b="1" dirty="0" smtClean="0">
                <a:solidFill>
                  <a:prstClr val="black">
                    <a:lumMod val="75000"/>
                    <a:lumOff val="25000"/>
                  </a:prstClr>
                </a:solidFill>
              </a:rPr>
              <a:t>FORMATOS CURRICULARES: </a:t>
            </a:r>
            <a:r>
              <a:rPr lang="es-ES" sz="1800" dirty="0" smtClean="0">
                <a:solidFill>
                  <a:prstClr val="black">
                    <a:lumMod val="75000"/>
                    <a:lumOff val="25000"/>
                  </a:prstClr>
                </a:solidFill>
              </a:rPr>
              <a:t>seminarios</a:t>
            </a:r>
            <a:r>
              <a:rPr lang="es-ES" sz="1800" dirty="0">
                <a:solidFill>
                  <a:prstClr val="black">
                    <a:lumMod val="75000"/>
                    <a:lumOff val="25000"/>
                  </a:prstClr>
                </a:solidFill>
              </a:rPr>
              <a:t>, trabajos de campo, módulos, prácticas docentes) </a:t>
            </a:r>
            <a:endParaRPr lang="es-ES" sz="1800" b="1" dirty="0">
              <a:solidFill>
                <a:prstClr val="black">
                  <a:lumMod val="75000"/>
                  <a:lumOff val="25000"/>
                </a:prstClr>
              </a:solidFill>
            </a:endParaRPr>
          </a:p>
          <a:p>
            <a:pPr marL="342900" lvl="0" indent="-342900">
              <a:buClr>
                <a:srgbClr val="A53010"/>
              </a:buClr>
              <a:buFont typeface="Wingdings 3" charset="2"/>
              <a:buChar char=""/>
            </a:pPr>
            <a:r>
              <a:rPr lang="es-ES" sz="1800" b="1" dirty="0" smtClean="0">
                <a:solidFill>
                  <a:prstClr val="black">
                    <a:lumMod val="75000"/>
                    <a:lumOff val="25000"/>
                  </a:prstClr>
                </a:solidFill>
              </a:rPr>
              <a:t> DISPOSITIVOS PEDAGÓGICOS PARA LA ENSEÑANZA</a:t>
            </a:r>
            <a:r>
              <a:rPr lang="es-ES" sz="1800" dirty="0" smtClean="0">
                <a:solidFill>
                  <a:prstClr val="black">
                    <a:lumMod val="75000"/>
                    <a:lumOff val="25000"/>
                  </a:prstClr>
                </a:solidFill>
              </a:rPr>
              <a:t> : estudio </a:t>
            </a:r>
            <a:r>
              <a:rPr lang="es-ES" sz="1800" dirty="0">
                <a:solidFill>
                  <a:prstClr val="black">
                    <a:lumMod val="75000"/>
                    <a:lumOff val="25000"/>
                  </a:prstClr>
                </a:solidFill>
              </a:rPr>
              <a:t>de casos, análisis de tendencias, discusión de lecturas, resolución de problemas, producción de informes orales y escritos, trabajo en bibliotecas y con herramientas informáticas, contrastación y debate de </a:t>
            </a:r>
            <a:r>
              <a:rPr lang="es-ES" sz="1800" dirty="0" smtClean="0">
                <a:solidFill>
                  <a:prstClr val="black">
                    <a:lumMod val="75000"/>
                    <a:lumOff val="25000"/>
                  </a:prstClr>
                </a:solidFill>
              </a:rPr>
              <a:t>posiciones.</a:t>
            </a:r>
            <a:endParaRPr lang="es-ES" sz="1800" b="1" dirty="0">
              <a:solidFill>
                <a:prstClr val="black">
                  <a:lumMod val="75000"/>
                  <a:lumOff val="25000"/>
                </a:prstClr>
              </a:solidFill>
            </a:endParaRPr>
          </a:p>
          <a:p>
            <a:endParaRPr lang="es-ES" dirty="0"/>
          </a:p>
        </p:txBody>
      </p:sp>
    </p:spTree>
    <p:extLst>
      <p:ext uri="{BB962C8B-B14F-4D97-AF65-F5344CB8AC3E}">
        <p14:creationId xmlns:p14="http://schemas.microsoft.com/office/powerpoint/2010/main" val="2797722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7045" y="0"/>
            <a:ext cx="9887568" cy="1867301"/>
          </a:xfrm>
        </p:spPr>
        <p:txBody>
          <a:bodyPr>
            <a:normAutofit/>
          </a:bodyPr>
          <a:lstStyle/>
          <a:p>
            <a:r>
              <a:rPr lang="es-AR" dirty="0" smtClean="0"/>
              <a:t> </a:t>
            </a:r>
            <a:r>
              <a:rPr lang="es-AR" sz="1600" b="1" u="sng" dirty="0" smtClean="0">
                <a:solidFill>
                  <a:srgbClr val="FF0000"/>
                </a:solidFill>
                <a:effectLst>
                  <a:outerShdw blurRad="38100" dist="38100" dir="2700000" algn="tl">
                    <a:srgbClr val="000000">
                      <a:alpha val="43137"/>
                    </a:srgbClr>
                  </a:outerShdw>
                </a:effectLst>
              </a:rPr>
              <a:t>EVALUACIÓN .</a:t>
            </a:r>
            <a:r>
              <a:rPr lang="es-ES" sz="1300" b="1" u="sng" dirty="0">
                <a:solidFill>
                  <a:srgbClr val="FF0000"/>
                </a:solidFill>
                <a:effectLst>
                  <a:outerShdw blurRad="38100" dist="38100" dir="2700000" algn="tl">
                    <a:srgbClr val="000000">
                      <a:alpha val="43137"/>
                    </a:srgbClr>
                  </a:outerShdw>
                </a:effectLst>
              </a:rPr>
              <a:t> </a:t>
            </a:r>
            <a:r>
              <a:rPr lang="es-ES" sz="1400" b="1" dirty="0"/>
              <a:t>Analizar la programación y su implementación en todos sus aspectos, resguardando la coherencia entre las formas/criterios/instrumentos de evaluación con marco teórico, los contenidos trabajados y la metodología de enseñanza. Explicar la concepción de evaluación, los modos y momentos. Establecer con claridad criterios para la evaluación de los aprendizajes de los alumnos. </a:t>
            </a:r>
            <a:r>
              <a:rPr lang="es-ES" sz="1400" b="1" dirty="0" smtClean="0"/>
              <a:t> Criterios de evaluación y de acreditación, según normativa vigente. R.A.M ( REGIMEN ACADÈMICO MACRO</a:t>
            </a:r>
            <a:r>
              <a:rPr lang="es-ES" sz="1400" b="1" dirty="0" smtClean="0"/>
              <a:t>).</a:t>
            </a:r>
            <a:endParaRPr lang="es-AR" sz="1400" b="1" dirty="0"/>
          </a:p>
        </p:txBody>
      </p:sp>
      <p:sp>
        <p:nvSpPr>
          <p:cNvPr id="3" name="Marcador de contenido 2"/>
          <p:cNvSpPr>
            <a:spLocks noGrp="1"/>
          </p:cNvSpPr>
          <p:nvPr>
            <p:ph idx="1"/>
          </p:nvPr>
        </p:nvSpPr>
        <p:spPr>
          <a:xfrm>
            <a:off x="1241659" y="1511167"/>
            <a:ext cx="10684041" cy="5168766"/>
          </a:xfrm>
        </p:spPr>
        <p:txBody>
          <a:bodyPr>
            <a:normAutofit fontScale="85000" lnSpcReduction="20000"/>
          </a:bodyPr>
          <a:lstStyle/>
          <a:p>
            <a:r>
              <a:rPr lang="es-AR" sz="2200" b="1" dirty="0" smtClean="0"/>
              <a:t>EJEMPLO:</a:t>
            </a:r>
          </a:p>
          <a:p>
            <a:pPr algn="just"/>
            <a:r>
              <a:rPr lang="es-ES" sz="2200" b="1" dirty="0" smtClean="0"/>
              <a:t>Criterios </a:t>
            </a:r>
            <a:r>
              <a:rPr lang="es-ES" sz="2200" b="1" dirty="0"/>
              <a:t>de evaluación: </a:t>
            </a:r>
            <a:r>
              <a:rPr lang="es-ES" sz="2200" dirty="0"/>
              <a:t>se considerarán los procesos teniendo en cuenta:</a:t>
            </a:r>
          </a:p>
          <a:p>
            <a:pPr marL="0" indent="0" algn="just">
              <a:buNone/>
            </a:pPr>
            <a:r>
              <a:rPr lang="es-ES" sz="2200" dirty="0" smtClean="0"/>
              <a:t>•Cumplimiento </a:t>
            </a:r>
            <a:r>
              <a:rPr lang="es-ES" sz="2200" dirty="0"/>
              <a:t>de las actividades propuestas en clase o </a:t>
            </a:r>
            <a:r>
              <a:rPr lang="es-ES" sz="2200" dirty="0" smtClean="0"/>
              <a:t>extra-clase, de manera virtual y presencial.</a:t>
            </a:r>
            <a:endParaRPr lang="es-ES" sz="2200" dirty="0"/>
          </a:p>
          <a:p>
            <a:pPr marL="0" indent="0" algn="just">
              <a:buNone/>
            </a:pPr>
            <a:r>
              <a:rPr lang="es-ES" sz="2200" dirty="0" smtClean="0"/>
              <a:t>•Apropiación </a:t>
            </a:r>
            <a:r>
              <a:rPr lang="es-ES" sz="2200" dirty="0"/>
              <a:t>de los contenidos expresados en instancias orales y escritas y de vocabulario específico. </a:t>
            </a:r>
          </a:p>
          <a:p>
            <a:pPr marL="0" indent="0" algn="just">
              <a:buNone/>
            </a:pPr>
            <a:r>
              <a:rPr lang="es-ES" sz="2200" dirty="0" smtClean="0"/>
              <a:t>•Respeto </a:t>
            </a:r>
            <a:r>
              <a:rPr lang="es-ES" sz="2200" dirty="0"/>
              <a:t>y buen trato con sus pares, profesores y auxiliares de la </a:t>
            </a:r>
            <a:r>
              <a:rPr lang="es-ES" sz="2200" dirty="0" smtClean="0"/>
              <a:t>educación.</a:t>
            </a:r>
          </a:p>
          <a:p>
            <a:pPr algn="just"/>
            <a:r>
              <a:rPr lang="es-ES" sz="2200" b="1" dirty="0" smtClean="0"/>
              <a:t>Criterios </a:t>
            </a:r>
            <a:r>
              <a:rPr lang="es-ES" sz="2200" b="1" dirty="0"/>
              <a:t>de acreditación</a:t>
            </a:r>
            <a:r>
              <a:rPr lang="es-ES" sz="2200" dirty="0"/>
              <a:t>: </a:t>
            </a:r>
            <a:r>
              <a:rPr lang="es-ES" sz="2200" dirty="0" smtClean="0"/>
              <a:t>  (según </a:t>
            </a:r>
            <a:r>
              <a:rPr lang="es-ES" sz="2200" dirty="0"/>
              <a:t>normativa vigente. R.A.M </a:t>
            </a:r>
            <a:r>
              <a:rPr lang="es-ES" sz="2200" dirty="0" smtClean="0"/>
              <a:t>)</a:t>
            </a:r>
            <a:endParaRPr lang="es-ES" sz="2200" dirty="0"/>
          </a:p>
          <a:p>
            <a:pPr marL="0" indent="0" algn="just">
              <a:buNone/>
            </a:pPr>
            <a:r>
              <a:rPr lang="es-ES" sz="2200" b="1" dirty="0" smtClean="0"/>
              <a:t>       Para </a:t>
            </a:r>
            <a:r>
              <a:rPr lang="es-ES" sz="2200" b="1" dirty="0"/>
              <a:t>promocionar: </a:t>
            </a:r>
            <a:r>
              <a:rPr lang="es-ES" sz="2200" dirty="0"/>
              <a:t>Artículo 26.- Para acreditar mediante promoción directa una unidad curricular, el </a:t>
            </a:r>
            <a:r>
              <a:rPr lang="es-ES" sz="2200" dirty="0" smtClean="0"/>
              <a:t>estudiante deberá </a:t>
            </a:r>
            <a:r>
              <a:rPr lang="es-ES" sz="2200" dirty="0"/>
              <a:t>cumplir con el 80% de asistencia. Se exceptúan los casos de </a:t>
            </a:r>
            <a:r>
              <a:rPr lang="es-ES" sz="2200" dirty="0" smtClean="0"/>
              <a:t>enfermedad, problemáticas </a:t>
            </a:r>
            <a:r>
              <a:rPr lang="es-ES" sz="2200" dirty="0"/>
              <a:t>laborales u otros, que deberán ser certificados ante las </a:t>
            </a:r>
            <a:r>
              <a:rPr lang="es-ES" sz="2200" dirty="0" smtClean="0"/>
              <a:t>autoridades institucionales</a:t>
            </a:r>
            <a:r>
              <a:rPr lang="es-ES" sz="2200" dirty="0"/>
              <a:t>, en los que se requiere cumplir con el 70 % de asistencia.</a:t>
            </a:r>
          </a:p>
          <a:p>
            <a:pPr marL="0" indent="0" algn="just">
              <a:buNone/>
            </a:pPr>
            <a:r>
              <a:rPr lang="es-ES" sz="2200" b="1" dirty="0" smtClean="0"/>
              <a:t>     Para regularizar: </a:t>
            </a:r>
            <a:r>
              <a:rPr lang="es-ES" sz="2100" dirty="0" smtClean="0"/>
              <a:t>Artículo </a:t>
            </a:r>
            <a:r>
              <a:rPr lang="es-ES" sz="2100" dirty="0"/>
              <a:t>25.- Para obtener la regularidad en la cursada de una unidad curricular, el </a:t>
            </a:r>
            <a:r>
              <a:rPr lang="es-ES" sz="2100" dirty="0" smtClean="0"/>
              <a:t>estudiante deberá </a:t>
            </a:r>
            <a:r>
              <a:rPr lang="es-ES" sz="2100" dirty="0"/>
              <a:t>cumplir con el 70% de asistencia. Se exceptúan los casos de </a:t>
            </a:r>
            <a:r>
              <a:rPr lang="es-ES" sz="2100" dirty="0" smtClean="0"/>
              <a:t>enfermedad, problemáticas </a:t>
            </a:r>
            <a:r>
              <a:rPr lang="es-ES" sz="2100" dirty="0"/>
              <a:t>laborales u otros, que deberán ser certificados ante las </a:t>
            </a:r>
            <a:r>
              <a:rPr lang="es-ES" sz="2100" dirty="0" smtClean="0"/>
              <a:t>autoridades institucionales</a:t>
            </a:r>
            <a:r>
              <a:rPr lang="es-ES" sz="2100" dirty="0"/>
              <a:t>, en los que se requiere cumplir con el 60 % de asistencia.</a:t>
            </a:r>
          </a:p>
          <a:p>
            <a:pPr marL="0" indent="0" algn="just">
              <a:buNone/>
            </a:pPr>
            <a:endParaRPr lang="es-ES" sz="2200" b="1" dirty="0" smtClean="0"/>
          </a:p>
        </p:txBody>
      </p:sp>
    </p:spTree>
    <p:extLst>
      <p:ext uri="{BB962C8B-B14F-4D97-AF65-F5344CB8AC3E}">
        <p14:creationId xmlns:p14="http://schemas.microsoft.com/office/powerpoint/2010/main" val="105223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6413" y="1020278"/>
            <a:ext cx="10128199" cy="4890944"/>
          </a:xfrm>
        </p:spPr>
        <p:txBody>
          <a:bodyPr>
            <a:normAutofit/>
          </a:bodyPr>
          <a:lstStyle/>
          <a:p>
            <a:r>
              <a:rPr lang="es-ES" dirty="0"/>
              <a:t>Artículo 32.- La escala de calificación que se utilizará en los procesos de evaluación de los</a:t>
            </a:r>
          </a:p>
          <a:p>
            <a:pPr marL="0" indent="0">
              <a:buNone/>
            </a:pPr>
            <a:r>
              <a:rPr lang="es-ES" dirty="0"/>
              <a:t>aprendizajes es numérica, e ira desde el 1 (uno) al 10 (diez).</a:t>
            </a:r>
          </a:p>
          <a:p>
            <a:pPr marL="0" indent="0">
              <a:buNone/>
            </a:pPr>
            <a:r>
              <a:rPr lang="es-ES" dirty="0"/>
              <a:t>– Se establece el 4 (cuatro) como calificación mínima para obtener la regularidad, y </a:t>
            </a:r>
            <a:r>
              <a:rPr lang="es-ES" dirty="0" smtClean="0"/>
              <a:t>para aprobar </a:t>
            </a:r>
            <a:r>
              <a:rPr lang="es-ES" dirty="0"/>
              <a:t>el examen </a:t>
            </a:r>
            <a:r>
              <a:rPr lang="es-ES" dirty="0" smtClean="0"/>
              <a:t>final.</a:t>
            </a:r>
            <a:endParaRPr lang="es-ES" dirty="0"/>
          </a:p>
          <a:p>
            <a:pPr marL="0" indent="0">
              <a:buNone/>
            </a:pPr>
            <a:r>
              <a:rPr lang="es-ES" dirty="0"/>
              <a:t>– Se establece el 4 (cuatro) como calificación mínima para aprobar el examen final </a:t>
            </a:r>
            <a:r>
              <a:rPr lang="es-ES" dirty="0" smtClean="0"/>
              <a:t>libre.</a:t>
            </a:r>
            <a:endParaRPr lang="es-ES" dirty="0"/>
          </a:p>
          <a:p>
            <a:pPr marL="0" indent="0">
              <a:buNone/>
            </a:pPr>
            <a:r>
              <a:rPr lang="es-ES" dirty="0"/>
              <a:t>– Se establece el 7 (siete) como calificación mínima para obtener la promoción directa de</a:t>
            </a:r>
          </a:p>
          <a:p>
            <a:pPr marL="0" indent="0">
              <a:buNone/>
            </a:pPr>
            <a:r>
              <a:rPr lang="es-ES" dirty="0"/>
              <a:t>una unidad curricular</a:t>
            </a:r>
          </a:p>
          <a:p>
            <a:r>
              <a:rPr lang="es-ES" dirty="0"/>
              <a:t>Artículo 33.- El docente a cargo de la unidad curricular preverá en el programa, la cantidad, </a:t>
            </a:r>
            <a:r>
              <a:rPr lang="es-ES" dirty="0" smtClean="0"/>
              <a:t>tipo y </a:t>
            </a:r>
            <a:r>
              <a:rPr lang="es-ES" dirty="0"/>
              <a:t>criterios de evaluación requeridos para la acreditación y la modalidad de recuperatorio. </a:t>
            </a:r>
            <a:r>
              <a:rPr lang="es-ES" dirty="0" smtClean="0"/>
              <a:t>Esta información </a:t>
            </a:r>
            <a:r>
              <a:rPr lang="es-ES" dirty="0"/>
              <a:t>deberá ser provista a los estudiantes al inicio de la </a:t>
            </a:r>
            <a:r>
              <a:rPr lang="es-ES" dirty="0" smtClean="0"/>
              <a:t>cursada</a:t>
            </a:r>
          </a:p>
          <a:p>
            <a:r>
              <a:rPr lang="es-ES" dirty="0"/>
              <a:t>Medios, técnicas e instrumentos de evaluación</a:t>
            </a:r>
          </a:p>
          <a:p>
            <a:endParaRPr lang="es-ES" dirty="0"/>
          </a:p>
          <a:p>
            <a:endParaRPr lang="es-ES" dirty="0"/>
          </a:p>
        </p:txBody>
      </p:sp>
    </p:spTree>
    <p:extLst>
      <p:ext uri="{BB962C8B-B14F-4D97-AF65-F5344CB8AC3E}">
        <p14:creationId xmlns:p14="http://schemas.microsoft.com/office/powerpoint/2010/main" val="2276097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221382"/>
            <a:ext cx="8911687" cy="712270"/>
          </a:xfrm>
        </p:spPr>
        <p:txBody>
          <a:bodyPr/>
          <a:lstStyle/>
          <a:p>
            <a:r>
              <a:rPr lang="es-ES" dirty="0">
                <a:solidFill>
                  <a:prstClr val="black">
                    <a:lumMod val="85000"/>
                    <a:lumOff val="15000"/>
                  </a:prstClr>
                </a:solidFill>
              </a:rPr>
              <a:t>Prácticas de evaluación</a:t>
            </a:r>
            <a:endParaRPr lang="es-ES" dirty="0"/>
          </a:p>
        </p:txBody>
      </p:sp>
      <p:sp>
        <p:nvSpPr>
          <p:cNvPr id="3" name="Marcador de contenido 2"/>
          <p:cNvSpPr>
            <a:spLocks noGrp="1"/>
          </p:cNvSpPr>
          <p:nvPr>
            <p:ph idx="1"/>
          </p:nvPr>
        </p:nvSpPr>
        <p:spPr>
          <a:xfrm>
            <a:off x="1135782" y="1299411"/>
            <a:ext cx="10915048" cy="5284269"/>
          </a:xfrm>
        </p:spPr>
        <p:txBody>
          <a:bodyPr>
            <a:noAutofit/>
          </a:bodyPr>
          <a:lstStyle/>
          <a:p>
            <a:pPr lvl="0">
              <a:buClr>
                <a:srgbClr val="A53010"/>
              </a:buClr>
            </a:pPr>
            <a:r>
              <a:rPr lang="es-ES" sz="2000" dirty="0">
                <a:solidFill>
                  <a:prstClr val="black">
                    <a:lumMod val="75000"/>
                    <a:lumOff val="25000"/>
                  </a:prstClr>
                </a:solidFill>
              </a:rPr>
              <a:t>Sobre las modalidades de acreditación, los Lineamientos Curriculares Nacionales promueven la aplicación de sistemas de créditos con la finalidad de flexibilizar la propuesta de formación, mediante el cursado y la aprobación de TALLERES, así como la inclusión de actividades menos escolarizadas. Además de ampliar las oportunidades culturales de los estudiantes, estas modalidades enriquecerían la propuesta formativa con formatos más propios del nivel superior. </a:t>
            </a:r>
            <a:endParaRPr lang="es-ES" sz="2000" dirty="0" smtClean="0">
              <a:solidFill>
                <a:prstClr val="black">
                  <a:lumMod val="75000"/>
                  <a:lumOff val="25000"/>
                </a:prstClr>
              </a:solidFill>
            </a:endParaRPr>
          </a:p>
          <a:p>
            <a:pPr lvl="0">
              <a:buClr>
                <a:srgbClr val="A53010"/>
              </a:buClr>
            </a:pPr>
            <a:r>
              <a:rPr lang="es-ES" sz="2000" dirty="0" smtClean="0">
                <a:solidFill>
                  <a:prstClr val="black">
                    <a:lumMod val="75000"/>
                    <a:lumOff val="25000"/>
                  </a:prstClr>
                </a:solidFill>
              </a:rPr>
              <a:t>Una </a:t>
            </a:r>
            <a:r>
              <a:rPr lang="es-ES" sz="2000" dirty="0">
                <a:solidFill>
                  <a:prstClr val="black">
                    <a:lumMod val="75000"/>
                    <a:lumOff val="25000"/>
                  </a:prstClr>
                </a:solidFill>
              </a:rPr>
              <a:t>referencia de fundamental importancia debe realizarse acerca del seguimiento y evaluación de los aprendizajes en las distintas unidades </a:t>
            </a:r>
            <a:r>
              <a:rPr lang="es-ES" sz="2000" dirty="0" smtClean="0">
                <a:solidFill>
                  <a:prstClr val="black">
                    <a:lumMod val="75000"/>
                    <a:lumOff val="25000"/>
                  </a:prstClr>
                </a:solidFill>
              </a:rPr>
              <a:t>curriculares.</a:t>
            </a:r>
          </a:p>
          <a:p>
            <a:pPr lvl="0">
              <a:buClr>
                <a:srgbClr val="A53010"/>
              </a:buClr>
            </a:pPr>
            <a:r>
              <a:rPr lang="es-ES" sz="2000" dirty="0" smtClean="0">
                <a:solidFill>
                  <a:prstClr val="black">
                    <a:lumMod val="75000"/>
                    <a:lumOff val="25000"/>
                  </a:prstClr>
                </a:solidFill>
              </a:rPr>
              <a:t>Los </a:t>
            </a:r>
            <a:r>
              <a:rPr lang="es-ES" sz="2000" dirty="0">
                <a:solidFill>
                  <a:prstClr val="black">
                    <a:lumMod val="75000"/>
                    <a:lumOff val="25000"/>
                  </a:prstClr>
                </a:solidFill>
              </a:rPr>
              <a:t>dispositivos pedagógicos de formación deberán ser revisados y renovados críticamente. </a:t>
            </a:r>
            <a:endParaRPr lang="es-ES" sz="2000" dirty="0" smtClean="0">
              <a:solidFill>
                <a:prstClr val="black">
                  <a:lumMod val="75000"/>
                  <a:lumOff val="25000"/>
                </a:prstClr>
              </a:solidFill>
            </a:endParaRPr>
          </a:p>
          <a:p>
            <a:pPr lvl="0">
              <a:buClr>
                <a:srgbClr val="A53010"/>
              </a:buClr>
            </a:pPr>
            <a:r>
              <a:rPr lang="es-ES" sz="2000" dirty="0" smtClean="0">
                <a:solidFill>
                  <a:prstClr val="black">
                    <a:lumMod val="75000"/>
                    <a:lumOff val="25000"/>
                  </a:prstClr>
                </a:solidFill>
              </a:rPr>
              <a:t>En </a:t>
            </a:r>
            <a:r>
              <a:rPr lang="es-ES" sz="2000" dirty="0">
                <a:solidFill>
                  <a:prstClr val="black">
                    <a:lumMod val="75000"/>
                    <a:lumOff val="25000"/>
                  </a:prstClr>
                </a:solidFill>
              </a:rPr>
              <a:t>particular en el caso de la formación de los docentes, es necesario fomentar el juicio metódico en el análisis de casos y la transferibilidad de los conocimientos a la acción. Esta es una de las claves pedagógicas para su formación, facilitando bases sólidas para las decisiones fundamentadas y reflexivas en situaciones reales.</a:t>
            </a:r>
          </a:p>
          <a:p>
            <a:endParaRPr lang="es-ES" dirty="0"/>
          </a:p>
        </p:txBody>
      </p:sp>
    </p:spTree>
    <p:extLst>
      <p:ext uri="{BB962C8B-B14F-4D97-AF65-F5344CB8AC3E}">
        <p14:creationId xmlns:p14="http://schemas.microsoft.com/office/powerpoint/2010/main" val="232356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8919" y="231006"/>
            <a:ext cx="9935694" cy="1491916"/>
          </a:xfrm>
        </p:spPr>
        <p:txBody>
          <a:bodyPr>
            <a:normAutofit fontScale="90000"/>
          </a:bodyPr>
          <a:lstStyle/>
          <a:p>
            <a:r>
              <a:rPr lang="es-ES" dirty="0"/>
              <a:t> </a:t>
            </a:r>
            <a:r>
              <a:rPr lang="es-ES" sz="3100" b="1" dirty="0"/>
              <a:t>La diversidad de formatos de las Unidades Curriculares se corresponde con la diversidad de propuestas de evaluación. </a:t>
            </a:r>
            <a:r>
              <a:rPr lang="es-ES" dirty="0"/>
              <a:t/>
            </a:r>
            <a:br>
              <a:rPr lang="es-ES" dirty="0"/>
            </a:br>
            <a:endParaRPr lang="es-ES" dirty="0"/>
          </a:p>
        </p:txBody>
      </p:sp>
      <p:sp>
        <p:nvSpPr>
          <p:cNvPr id="3" name="Marcador de contenido 2"/>
          <p:cNvSpPr>
            <a:spLocks noGrp="1"/>
          </p:cNvSpPr>
          <p:nvPr>
            <p:ph idx="1"/>
          </p:nvPr>
        </p:nvSpPr>
        <p:spPr>
          <a:xfrm>
            <a:off x="1501541" y="1722922"/>
            <a:ext cx="10587790" cy="4918510"/>
          </a:xfrm>
        </p:spPr>
        <p:txBody>
          <a:bodyPr>
            <a:normAutofit/>
          </a:bodyPr>
          <a:lstStyle/>
          <a:p>
            <a:r>
              <a:rPr lang="es-ES" dirty="0" smtClean="0"/>
              <a:t>No </a:t>
            </a:r>
            <a:r>
              <a:rPr lang="es-ES" dirty="0"/>
              <a:t>se puede ni debe evaluar del mismo modo en todas las unidades curriculares del plan de estudios. </a:t>
            </a:r>
            <a:endParaRPr lang="es-ES" dirty="0" smtClean="0"/>
          </a:p>
          <a:p>
            <a:r>
              <a:rPr lang="es-ES" dirty="0" smtClean="0"/>
              <a:t>No </a:t>
            </a:r>
            <a:r>
              <a:rPr lang="es-ES" dirty="0"/>
              <a:t>es lo mismo evaluar la comprensión de materias o asignaturas, que evaluar los progresos en talleres, seminarios, módulos independientes u optativos o prácticas docentes. </a:t>
            </a:r>
            <a:endParaRPr lang="es-ES" dirty="0" smtClean="0"/>
          </a:p>
          <a:p>
            <a:r>
              <a:rPr lang="es-ES" dirty="0" smtClean="0"/>
              <a:t> </a:t>
            </a:r>
            <a:r>
              <a:rPr lang="es-ES" dirty="0"/>
              <a:t>En términos generales, es muy recomendable promover el aprendizaje activo y significativo para los estudiantes a través de </a:t>
            </a:r>
            <a:r>
              <a:rPr lang="es-ES" dirty="0" smtClean="0"/>
              <a:t>: estudio </a:t>
            </a:r>
            <a:r>
              <a:rPr lang="es-ES" dirty="0"/>
              <a:t>de casos, análisis de tendencias, discusión de lecturas, resolución de problemas, producción de informes orales y escritos, trabajo en bibliotecas y con herramientas informáticas, contrastación y debate de posiciones</a:t>
            </a:r>
            <a:r>
              <a:rPr lang="es-ES" dirty="0" smtClean="0"/>
              <a:t>.</a:t>
            </a:r>
          </a:p>
          <a:p>
            <a:r>
              <a:rPr lang="es-ES" b="1" dirty="0"/>
              <a:t>Los dispositivos pedagógicos </a:t>
            </a:r>
            <a:r>
              <a:rPr lang="es-ES" dirty="0" smtClean="0"/>
              <a:t>: modalidades </a:t>
            </a:r>
            <a:r>
              <a:rPr lang="es-ES" dirty="0"/>
              <a:t>de trabajo independiente, de investigación documental, de uso de instrumentos informáticos, la elaboración de informes escritos, los trabajos con tablas y bases de datos, la elaboración de planes de acción en tiempos determinados con elección de alternativas, de ejercicios de expresión y comunicación oral, los trabajos de campo, entre otros. </a:t>
            </a:r>
          </a:p>
          <a:p>
            <a:endParaRPr lang="es-ES" dirty="0"/>
          </a:p>
        </p:txBody>
      </p:sp>
    </p:spTree>
    <p:extLst>
      <p:ext uri="{BB962C8B-B14F-4D97-AF65-F5344CB8AC3E}">
        <p14:creationId xmlns:p14="http://schemas.microsoft.com/office/powerpoint/2010/main" val="491649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1576" y="624110"/>
            <a:ext cx="10327341" cy="792314"/>
          </a:xfrm>
        </p:spPr>
        <p:txBody>
          <a:bodyPr/>
          <a:lstStyle/>
          <a:p>
            <a:r>
              <a:rPr lang="es-AR" sz="2800" dirty="0" smtClean="0"/>
              <a:t>EVALUACIÓN: </a:t>
            </a:r>
            <a:r>
              <a:rPr lang="es-AR" sz="2400" dirty="0" smtClean="0"/>
              <a:t>Medios, técnicas e instrumentos de evaluación.</a:t>
            </a:r>
            <a:endParaRPr lang="es-AR" sz="2400" dirty="0"/>
          </a:p>
        </p:txBody>
      </p:sp>
      <p:sp>
        <p:nvSpPr>
          <p:cNvPr id="3" name="Marcador de contenido 2"/>
          <p:cNvSpPr>
            <a:spLocks noGrp="1"/>
          </p:cNvSpPr>
          <p:nvPr>
            <p:ph idx="1"/>
          </p:nvPr>
        </p:nvSpPr>
        <p:spPr>
          <a:xfrm>
            <a:off x="1515035" y="1541930"/>
            <a:ext cx="9989577" cy="4787152"/>
          </a:xfrm>
        </p:spPr>
        <p:txBody>
          <a:bodyPr>
            <a:noAutofit/>
          </a:bodyPr>
          <a:lstStyle/>
          <a:p>
            <a:r>
              <a:rPr lang="es-AR" sz="2400" b="1" dirty="0" smtClean="0"/>
              <a:t>Medios de evaluación</a:t>
            </a:r>
            <a:r>
              <a:rPr lang="es-AR" sz="2400" dirty="0" smtClean="0"/>
              <a:t>: Son todas y cada una de las producciones del alumnado/a que el profesor puede recoger, ver y/o escuchar. Pueden adoptar tres formas escrito, orales y prácticos.</a:t>
            </a:r>
          </a:p>
          <a:p>
            <a:r>
              <a:rPr lang="es-AR" sz="2400" b="1" dirty="0" smtClean="0"/>
              <a:t>Técnicas de evaluación</a:t>
            </a:r>
            <a:r>
              <a:rPr lang="es-AR" sz="2400" dirty="0" smtClean="0"/>
              <a:t>: Son las estrategias que el profesorado utiliza para recoger información acerca de las producciones y evidencias creadas por los estudiantes: Unilaterales, autoevaluación, coevaluación, colaborativa o compartida.</a:t>
            </a:r>
          </a:p>
          <a:p>
            <a:r>
              <a:rPr lang="es-AR" sz="2400" b="1" dirty="0" smtClean="0"/>
              <a:t>Instrumentos de evaluación</a:t>
            </a:r>
            <a:r>
              <a:rPr lang="es-AR" sz="2400" dirty="0" smtClean="0"/>
              <a:t>: Son las herramientas que tanto el profesor/a como el alumnado utilizan para plasmar de manera organizada la información obtenida mediante una determinada técnica de evaluación.</a:t>
            </a:r>
            <a:endParaRPr lang="es-AR" sz="2400" dirty="0"/>
          </a:p>
        </p:txBody>
      </p:sp>
    </p:spTree>
    <p:extLst>
      <p:ext uri="{BB962C8B-B14F-4D97-AF65-F5344CB8AC3E}">
        <p14:creationId xmlns:p14="http://schemas.microsoft.com/office/powerpoint/2010/main" val="2528292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8). BIBLIOGRAFIA.</a:t>
            </a:r>
            <a:endParaRPr lang="es-AR" dirty="0"/>
          </a:p>
        </p:txBody>
      </p:sp>
      <p:sp>
        <p:nvSpPr>
          <p:cNvPr id="3" name="Marcador de contenido 2"/>
          <p:cNvSpPr>
            <a:spLocks noGrp="1"/>
          </p:cNvSpPr>
          <p:nvPr>
            <p:ph idx="1"/>
          </p:nvPr>
        </p:nvSpPr>
        <p:spPr>
          <a:xfrm>
            <a:off x="1900518" y="1479176"/>
            <a:ext cx="9604094" cy="4432046"/>
          </a:xfrm>
        </p:spPr>
        <p:txBody>
          <a:bodyPr>
            <a:normAutofit/>
          </a:bodyPr>
          <a:lstStyle/>
          <a:p>
            <a:r>
              <a:rPr lang="es-AR" dirty="0" smtClean="0"/>
              <a:t>Bibliografía para el estudiante y bibliografía docente.</a:t>
            </a:r>
            <a:endParaRPr lang="es-AR" dirty="0"/>
          </a:p>
          <a:p>
            <a:r>
              <a:rPr lang="es-AR" b="1" i="1" dirty="0"/>
              <a:t>D</a:t>
            </a:r>
            <a:r>
              <a:rPr lang="es-AR" b="1" i="1" dirty="0" smtClean="0"/>
              <a:t>iferenciar </a:t>
            </a:r>
            <a:r>
              <a:rPr lang="es-AR" b="1" i="1" dirty="0"/>
              <a:t>bibliografía obligatoria de la bibliografía de consulta</a:t>
            </a:r>
            <a:r>
              <a:rPr lang="es-AR" b="1" i="1" dirty="0" smtClean="0"/>
              <a:t>.</a:t>
            </a:r>
          </a:p>
          <a:p>
            <a:r>
              <a:rPr lang="es-AR" b="1" i="1" dirty="0" smtClean="0"/>
              <a:t> La </a:t>
            </a:r>
            <a:r>
              <a:rPr lang="es-AR" b="1" i="1" dirty="0"/>
              <a:t>bibliografía obligatoria </a:t>
            </a:r>
            <a:r>
              <a:rPr lang="es-AR" b="1" i="1" dirty="0" smtClean="0"/>
              <a:t>acompaña </a:t>
            </a:r>
            <a:r>
              <a:rPr lang="es-AR" b="1" i="1" dirty="0"/>
              <a:t>a cada </a:t>
            </a:r>
            <a:r>
              <a:rPr lang="es-AR" b="1" i="1" dirty="0" smtClean="0"/>
              <a:t>eje de contenido.</a:t>
            </a:r>
          </a:p>
          <a:p>
            <a:pPr marL="0" indent="0">
              <a:buNone/>
            </a:pPr>
            <a:r>
              <a:rPr lang="es-ES" dirty="0" smtClean="0"/>
              <a:t>Unidad/ EJE  </a:t>
            </a:r>
            <a:r>
              <a:rPr lang="es-ES" dirty="0"/>
              <a:t>I: </a:t>
            </a:r>
            <a:endParaRPr lang="es-ES" dirty="0" smtClean="0"/>
          </a:p>
          <a:p>
            <a:pPr marL="0" indent="0">
              <a:buNone/>
            </a:pPr>
            <a:r>
              <a:rPr lang="es-ES" dirty="0" smtClean="0"/>
              <a:t>Bianco </a:t>
            </a:r>
            <a:r>
              <a:rPr lang="es-ES" dirty="0"/>
              <a:t>C (2007) “De qué hablamos cuando hablamos de competitividad”. En Centro Redes, documento de trabajo 31 (marzo 2007) Coriat B. (2002); Los desafíos de la competitividad. Eudeba. Buenos Aires. </a:t>
            </a:r>
            <a:endParaRPr lang="es-ES" dirty="0" smtClean="0"/>
          </a:p>
          <a:p>
            <a:pPr marL="0" indent="0">
              <a:buNone/>
            </a:pPr>
            <a:r>
              <a:rPr lang="es-ES" dirty="0"/>
              <a:t>Hirsch J. (1996) “¿Qué es la globalización?” en Globalización, capital y Estado. México: UAM-X, 1996, pp. 83-93. </a:t>
            </a:r>
          </a:p>
          <a:p>
            <a:pPr marL="0" indent="0">
              <a:buNone/>
            </a:pPr>
            <a:r>
              <a:rPr lang="es-AR" b="1" i="1" dirty="0" smtClean="0"/>
              <a:t>Bibliografía </a:t>
            </a:r>
            <a:r>
              <a:rPr lang="es-AR" b="1" i="1" dirty="0"/>
              <a:t>de consulta se </a:t>
            </a:r>
            <a:r>
              <a:rPr lang="es-AR" b="1" i="1" dirty="0" smtClean="0"/>
              <a:t>presenta </a:t>
            </a:r>
            <a:r>
              <a:rPr lang="es-AR" b="1" i="1" dirty="0"/>
              <a:t>temáticamente</a:t>
            </a:r>
            <a:r>
              <a:rPr lang="es-AR" dirty="0" smtClean="0"/>
              <a:t>.</a:t>
            </a:r>
          </a:p>
          <a:p>
            <a:pPr marL="0" indent="0">
              <a:buNone/>
            </a:pPr>
            <a:endParaRPr lang="es-AR" dirty="0"/>
          </a:p>
        </p:txBody>
      </p:sp>
    </p:spTree>
    <p:extLst>
      <p:ext uri="{BB962C8B-B14F-4D97-AF65-F5344CB8AC3E}">
        <p14:creationId xmlns:p14="http://schemas.microsoft.com/office/powerpoint/2010/main" val="1622075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1049" y="624110"/>
            <a:ext cx="9733564" cy="733052"/>
          </a:xfrm>
        </p:spPr>
        <p:txBody>
          <a:bodyPr/>
          <a:lstStyle/>
          <a:p>
            <a:r>
              <a:rPr lang="es-ES" sz="1300" dirty="0">
                <a:solidFill>
                  <a:prstClr val="black">
                    <a:lumMod val="75000"/>
                    <a:lumOff val="25000"/>
                  </a:prstClr>
                </a:solidFill>
                <a:ea typeface="+mn-ea"/>
                <a:cs typeface="+mn-cs"/>
              </a:rPr>
              <a:t>Se entiende por </a:t>
            </a:r>
            <a:r>
              <a:rPr lang="es-ES" sz="1300" b="1" dirty="0" smtClean="0">
                <a:solidFill>
                  <a:prstClr val="black">
                    <a:lumMod val="75000"/>
                    <a:lumOff val="25000"/>
                  </a:prstClr>
                </a:solidFill>
                <a:ea typeface="+mn-ea"/>
                <a:cs typeface="+mn-cs"/>
              </a:rPr>
              <a:t>“UNIDAD CURRICULAR” </a:t>
            </a:r>
            <a:r>
              <a:rPr lang="es-ES" sz="1300" dirty="0" smtClean="0">
                <a:solidFill>
                  <a:prstClr val="black">
                    <a:lumMod val="75000"/>
                    <a:lumOff val="25000"/>
                  </a:prstClr>
                </a:solidFill>
                <a:ea typeface="+mn-ea"/>
                <a:cs typeface="+mn-cs"/>
              </a:rPr>
              <a:t>a </a:t>
            </a:r>
            <a:r>
              <a:rPr lang="es-ES" sz="1300" dirty="0">
                <a:solidFill>
                  <a:prstClr val="black">
                    <a:lumMod val="75000"/>
                    <a:lumOff val="25000"/>
                  </a:prstClr>
                </a:solidFill>
                <a:ea typeface="+mn-ea"/>
                <a:cs typeface="+mn-cs"/>
              </a:rPr>
              <a:t>aquellas instancias curriculares que, adoptando distintas modalidades o formatos pedagógicos, forman parte constitutiva del plan, organizan la enseñanza y los distintos contenidos de la formación y deben ser acreditadas por los estudiantes</a:t>
            </a:r>
            <a:endParaRPr lang="es-ES" dirty="0"/>
          </a:p>
        </p:txBody>
      </p:sp>
      <p:sp>
        <p:nvSpPr>
          <p:cNvPr id="3" name="Marcador de contenido 2"/>
          <p:cNvSpPr>
            <a:spLocks noGrp="1"/>
          </p:cNvSpPr>
          <p:nvPr>
            <p:ph idx="1"/>
          </p:nvPr>
        </p:nvSpPr>
        <p:spPr>
          <a:xfrm>
            <a:off x="1164657" y="1520792"/>
            <a:ext cx="10799545" cy="5120640"/>
          </a:xfrm>
        </p:spPr>
        <p:txBody>
          <a:bodyPr>
            <a:normAutofit/>
          </a:bodyPr>
          <a:lstStyle/>
          <a:p>
            <a:pPr lvl="0">
              <a:buClr>
                <a:srgbClr val="A53010"/>
              </a:buClr>
            </a:pPr>
            <a:r>
              <a:rPr lang="es-ES" sz="2400" b="1" dirty="0" smtClean="0">
                <a:solidFill>
                  <a:prstClr val="black">
                    <a:lumMod val="75000"/>
                    <a:lumOff val="25000"/>
                  </a:prstClr>
                </a:solidFill>
              </a:rPr>
              <a:t>Materias </a:t>
            </a:r>
            <a:r>
              <a:rPr lang="es-ES" sz="2400" b="1" dirty="0">
                <a:solidFill>
                  <a:prstClr val="black">
                    <a:lumMod val="75000"/>
                    <a:lumOff val="25000"/>
                  </a:prstClr>
                </a:solidFill>
              </a:rPr>
              <a:t>o asignaturas </a:t>
            </a:r>
            <a:endParaRPr lang="es-ES" sz="2400" dirty="0" smtClean="0">
              <a:solidFill>
                <a:prstClr val="black">
                  <a:lumMod val="75000"/>
                  <a:lumOff val="25000"/>
                </a:prstClr>
              </a:solidFill>
            </a:endParaRPr>
          </a:p>
          <a:p>
            <a:pPr lvl="0">
              <a:buClr>
                <a:srgbClr val="A53010"/>
              </a:buClr>
            </a:pPr>
            <a:r>
              <a:rPr lang="es-ES" sz="2400" dirty="0" smtClean="0">
                <a:solidFill>
                  <a:prstClr val="black">
                    <a:lumMod val="75000"/>
                    <a:lumOff val="25000"/>
                  </a:prstClr>
                </a:solidFill>
              </a:rPr>
              <a:t>Estas </a:t>
            </a:r>
            <a:r>
              <a:rPr lang="es-ES" sz="2400" dirty="0">
                <a:solidFill>
                  <a:prstClr val="black">
                    <a:lumMod val="75000"/>
                    <a:lumOff val="25000"/>
                  </a:prstClr>
                </a:solidFill>
              </a:rPr>
              <a:t>unidades se caracterizan por brindar conocimientos y, por sobre todo, modos de pensamiento y modelos explicativos de carácter provisional, evitando todo dogmatismo, como se corresponde con el carácter del conocimiento científico y su evolución a través del tiempo. </a:t>
            </a:r>
            <a:endParaRPr lang="es-ES" sz="2400" dirty="0" smtClean="0">
              <a:solidFill>
                <a:prstClr val="black">
                  <a:lumMod val="75000"/>
                  <a:lumOff val="25000"/>
                </a:prstClr>
              </a:solidFill>
            </a:endParaRPr>
          </a:p>
          <a:p>
            <a:pPr lvl="0">
              <a:buClr>
                <a:srgbClr val="A53010"/>
              </a:buClr>
            </a:pPr>
            <a:r>
              <a:rPr lang="es-ES" sz="2400" dirty="0" smtClean="0">
                <a:solidFill>
                  <a:prstClr val="black">
                    <a:lumMod val="75000"/>
                    <a:lumOff val="25000"/>
                  </a:prstClr>
                </a:solidFill>
              </a:rPr>
              <a:t>Asimismo</a:t>
            </a:r>
            <a:r>
              <a:rPr lang="es-ES" sz="2400" dirty="0">
                <a:solidFill>
                  <a:prstClr val="black">
                    <a:lumMod val="75000"/>
                    <a:lumOff val="25000"/>
                  </a:prstClr>
                </a:solidFill>
              </a:rPr>
              <a:t>, ejercitan a los alumnos en el análisis de problemas, en la investigación documental, en la interpretación de tablas y gráficos, en la preparación de informes, la elaboración de bancos de datos y archivos bibliográficos, en el desarrollo de la comunicación oral y escrita y, en general, en los métodos de trabajo intelectual transferibles a la acción profesional, etcétera.</a:t>
            </a:r>
          </a:p>
          <a:p>
            <a:endParaRPr lang="es-ES" dirty="0"/>
          </a:p>
        </p:txBody>
      </p:sp>
    </p:spTree>
    <p:extLst>
      <p:ext uri="{BB962C8B-B14F-4D97-AF65-F5344CB8AC3E}">
        <p14:creationId xmlns:p14="http://schemas.microsoft.com/office/powerpoint/2010/main" val="293637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Seminarios </a:t>
            </a:r>
          </a:p>
        </p:txBody>
      </p:sp>
      <p:sp>
        <p:nvSpPr>
          <p:cNvPr id="3" name="Marcador de contenido 2"/>
          <p:cNvSpPr>
            <a:spLocks noGrp="1"/>
          </p:cNvSpPr>
          <p:nvPr>
            <p:ph idx="1"/>
          </p:nvPr>
        </p:nvSpPr>
        <p:spPr>
          <a:xfrm>
            <a:off x="1761423" y="1530417"/>
            <a:ext cx="10145028" cy="5236143"/>
          </a:xfrm>
        </p:spPr>
        <p:txBody>
          <a:bodyPr>
            <a:normAutofit/>
          </a:bodyPr>
          <a:lstStyle/>
          <a:p>
            <a:r>
              <a:rPr lang="es-ES" sz="2400" dirty="0" smtClean="0"/>
              <a:t>Son </a:t>
            </a:r>
            <a:r>
              <a:rPr lang="es-ES" sz="2400" dirty="0"/>
              <a:t>instancias académicas de estudio de problemas relevantes para la formación profesional</a:t>
            </a:r>
            <a:r>
              <a:rPr lang="es-ES" sz="2400" dirty="0" smtClean="0"/>
              <a:t>.</a:t>
            </a:r>
          </a:p>
          <a:p>
            <a:r>
              <a:rPr lang="es-ES" sz="2400" dirty="0" smtClean="0"/>
              <a:t> Incluyen </a:t>
            </a:r>
            <a:r>
              <a:rPr lang="es-ES" sz="2400" dirty="0"/>
              <a:t>la reflexión crítica de las concepciones o supuestos previos sobre tales problemas, que los estudiantes tienen incorporados como resultado de su propia experiencia, para luego profundizar su comprensión a través de la lectura y el debate de materiales bibliográficos o de investigación</a:t>
            </a:r>
            <a:r>
              <a:rPr lang="es-ES" sz="2400" dirty="0" smtClean="0"/>
              <a:t>.</a:t>
            </a:r>
          </a:p>
          <a:p>
            <a:r>
              <a:rPr lang="es-ES" sz="2400" dirty="0" smtClean="0"/>
              <a:t> </a:t>
            </a:r>
            <a:r>
              <a:rPr lang="es-ES" sz="2400" dirty="0"/>
              <a:t>Estas unidades permiten el cuestionamiento del “pensamiento práctico” y ejercitan en el trabajo reflexivo y en el manejo de literatura específica, como usuarios activos de la producción del conocimiento.</a:t>
            </a:r>
          </a:p>
          <a:p>
            <a:endParaRPr lang="es-ES" sz="2400" dirty="0"/>
          </a:p>
        </p:txBody>
      </p:sp>
    </p:spTree>
    <p:extLst>
      <p:ext uri="{BB962C8B-B14F-4D97-AF65-F5344CB8AC3E}">
        <p14:creationId xmlns:p14="http://schemas.microsoft.com/office/powerpoint/2010/main" val="167426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Estructura básica de un </a:t>
            </a:r>
            <a:br>
              <a:rPr lang="es-AR" dirty="0" smtClean="0"/>
            </a:br>
            <a:r>
              <a:rPr lang="es-AR" dirty="0" smtClean="0"/>
              <a:t>PROYECTO DE CÁTEDRA:</a:t>
            </a:r>
            <a:endParaRPr lang="es-AR" dirty="0"/>
          </a:p>
        </p:txBody>
      </p:sp>
      <p:sp>
        <p:nvSpPr>
          <p:cNvPr id="3" name="Marcador de contenido 2"/>
          <p:cNvSpPr>
            <a:spLocks noGrp="1"/>
          </p:cNvSpPr>
          <p:nvPr>
            <p:ph idx="1"/>
          </p:nvPr>
        </p:nvSpPr>
        <p:spPr>
          <a:xfrm>
            <a:off x="1761423" y="1904999"/>
            <a:ext cx="10327907" cy="4380297"/>
          </a:xfrm>
        </p:spPr>
        <p:txBody>
          <a:bodyPr>
            <a:noAutofit/>
          </a:bodyPr>
          <a:lstStyle/>
          <a:p>
            <a:r>
              <a:rPr lang="es-AR" sz="2400" b="1" dirty="0" smtClean="0"/>
              <a:t>CARÀTULA.</a:t>
            </a:r>
          </a:p>
          <a:p>
            <a:r>
              <a:rPr lang="es-AR" sz="2400" b="1" dirty="0" smtClean="0"/>
              <a:t>JUSTIFICACIÒN (MARCO REFERENCIAL).</a:t>
            </a:r>
          </a:p>
          <a:p>
            <a:r>
              <a:rPr lang="es-AR" sz="2400" b="1" dirty="0" smtClean="0"/>
              <a:t>MARCO TEÒRICO: </a:t>
            </a:r>
            <a:r>
              <a:rPr lang="pt-BR" sz="2400" b="1" dirty="0" smtClean="0"/>
              <a:t>Epistemológico</a:t>
            </a:r>
            <a:r>
              <a:rPr lang="pt-BR" sz="2400" b="1" dirty="0"/>
              <a:t>/ Pedagógico, </a:t>
            </a:r>
            <a:r>
              <a:rPr lang="pt-BR" sz="2400" b="1" dirty="0" smtClean="0"/>
              <a:t>Didáctico </a:t>
            </a:r>
            <a:r>
              <a:rPr lang="pt-BR" sz="2400" b="1" dirty="0"/>
              <a:t>e Institucional</a:t>
            </a:r>
            <a:r>
              <a:rPr lang="pt-BR" sz="2400" b="1" dirty="0" smtClean="0"/>
              <a:t>.</a:t>
            </a:r>
            <a:endParaRPr lang="es-AR" sz="2400" b="1" dirty="0"/>
          </a:p>
          <a:p>
            <a:r>
              <a:rPr lang="es-AR" sz="2400" b="1" dirty="0" smtClean="0"/>
              <a:t> INTENCIONALIDAD.</a:t>
            </a:r>
            <a:r>
              <a:rPr lang="pt-BR" sz="2400" b="1" dirty="0"/>
              <a:t> </a:t>
            </a:r>
            <a:endParaRPr lang="pt-BR" sz="2400" b="1" dirty="0" smtClean="0"/>
          </a:p>
          <a:p>
            <a:r>
              <a:rPr lang="es-AR" sz="2400" b="1" dirty="0" smtClean="0"/>
              <a:t>PROPUESTA METODOLÓGICA/CRONOGRAMA</a:t>
            </a:r>
          </a:p>
          <a:p>
            <a:pPr lvl="0"/>
            <a:r>
              <a:rPr lang="es-AR" sz="2400" b="1" dirty="0" smtClean="0"/>
              <a:t> EVALUACIÓN.</a:t>
            </a:r>
          </a:p>
          <a:p>
            <a:pPr lvl="0"/>
            <a:r>
              <a:rPr lang="es-AR" sz="2400" b="1" dirty="0" smtClean="0"/>
              <a:t>BIBLIOGRAFÍA.</a:t>
            </a:r>
            <a:endParaRPr lang="es-AR" sz="2400" b="1" dirty="0"/>
          </a:p>
        </p:txBody>
      </p:sp>
    </p:spTree>
    <p:extLst>
      <p:ext uri="{BB962C8B-B14F-4D97-AF65-F5344CB8AC3E}">
        <p14:creationId xmlns:p14="http://schemas.microsoft.com/office/powerpoint/2010/main" val="240703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50028" y="163630"/>
            <a:ext cx="2387067" cy="683394"/>
          </a:xfrm>
        </p:spPr>
        <p:txBody>
          <a:bodyPr/>
          <a:lstStyle/>
          <a:p>
            <a:r>
              <a:rPr lang="es-ES" dirty="0" smtClean="0"/>
              <a:t>TALLERES</a:t>
            </a:r>
            <a:endParaRPr lang="es-ES" dirty="0"/>
          </a:p>
        </p:txBody>
      </p:sp>
      <p:sp>
        <p:nvSpPr>
          <p:cNvPr id="3" name="Marcador de contenido 2"/>
          <p:cNvSpPr>
            <a:spLocks noGrp="1"/>
          </p:cNvSpPr>
          <p:nvPr>
            <p:ph idx="1"/>
          </p:nvPr>
        </p:nvSpPr>
        <p:spPr>
          <a:xfrm>
            <a:off x="1925053" y="847024"/>
            <a:ext cx="9991023" cy="5909911"/>
          </a:xfrm>
        </p:spPr>
        <p:txBody>
          <a:bodyPr>
            <a:normAutofit fontScale="85000" lnSpcReduction="10000"/>
          </a:bodyPr>
          <a:lstStyle/>
          <a:p>
            <a:pPr lvl="0">
              <a:buClr>
                <a:srgbClr val="A53010"/>
              </a:buClr>
            </a:pPr>
            <a:r>
              <a:rPr lang="es-ES" dirty="0">
                <a:solidFill>
                  <a:prstClr val="black">
                    <a:lumMod val="75000"/>
                    <a:lumOff val="25000"/>
                  </a:prstClr>
                </a:solidFill>
              </a:rPr>
              <a:t>Unidades curriculares orientadas a la producción e instrumentación requerida para la acción profesional</a:t>
            </a:r>
            <a:r>
              <a:rPr lang="es-ES" dirty="0" smtClean="0">
                <a:solidFill>
                  <a:prstClr val="black">
                    <a:lumMod val="75000"/>
                    <a:lumOff val="25000"/>
                  </a:prstClr>
                </a:solidFill>
              </a:rPr>
              <a:t>.</a:t>
            </a:r>
          </a:p>
          <a:p>
            <a:pPr lvl="0">
              <a:buClr>
                <a:srgbClr val="A53010"/>
              </a:buClr>
            </a:pPr>
            <a:r>
              <a:rPr lang="es-ES" dirty="0" smtClean="0">
                <a:solidFill>
                  <a:prstClr val="black">
                    <a:lumMod val="75000"/>
                    <a:lumOff val="25000"/>
                  </a:prstClr>
                </a:solidFill>
              </a:rPr>
              <a:t> </a:t>
            </a:r>
            <a:r>
              <a:rPr lang="es-ES" dirty="0">
                <a:solidFill>
                  <a:prstClr val="black">
                    <a:lumMod val="75000"/>
                    <a:lumOff val="25000"/>
                  </a:prstClr>
                </a:solidFill>
              </a:rPr>
              <a:t>P</a:t>
            </a:r>
            <a:r>
              <a:rPr lang="es-ES" dirty="0" smtClean="0">
                <a:solidFill>
                  <a:prstClr val="black">
                    <a:lumMod val="75000"/>
                    <a:lumOff val="25000"/>
                  </a:prstClr>
                </a:solidFill>
              </a:rPr>
              <a:t>romueven </a:t>
            </a:r>
            <a:r>
              <a:rPr lang="es-ES" dirty="0">
                <a:solidFill>
                  <a:prstClr val="black">
                    <a:lumMod val="75000"/>
                    <a:lumOff val="25000"/>
                  </a:prstClr>
                </a:solidFill>
              </a:rPr>
              <a:t>la resolución práctica de situaciones de alto valor para la formación docente</a:t>
            </a:r>
            <a:r>
              <a:rPr lang="es-ES" dirty="0" smtClean="0">
                <a:solidFill>
                  <a:prstClr val="black">
                    <a:lumMod val="75000"/>
                    <a:lumOff val="25000"/>
                  </a:prstClr>
                </a:solidFill>
              </a:rPr>
              <a:t>.</a:t>
            </a:r>
          </a:p>
          <a:p>
            <a:pPr lvl="0">
              <a:buClr>
                <a:srgbClr val="A53010"/>
              </a:buClr>
            </a:pPr>
            <a:r>
              <a:rPr lang="es-ES" dirty="0" smtClean="0">
                <a:solidFill>
                  <a:prstClr val="black">
                    <a:lumMod val="75000"/>
                    <a:lumOff val="25000"/>
                  </a:prstClr>
                </a:solidFill>
              </a:rPr>
              <a:t>Las situaciones </a:t>
            </a:r>
            <a:r>
              <a:rPr lang="es-ES" dirty="0">
                <a:solidFill>
                  <a:prstClr val="black">
                    <a:lumMod val="75000"/>
                    <a:lumOff val="25000"/>
                  </a:prstClr>
                </a:solidFill>
              </a:rPr>
              <a:t>prácticas no se reducen a un hacer, sino que se constituyen como un hacer creativo y reflexivo en el que tanto se ponen en juego los marcos conceptuales disponibles como se inicia la búsqueda de aquellos otros nuevos que resulten necesarios para orientar, resolver o interpretar los desafíos de la producción</a:t>
            </a:r>
            <a:r>
              <a:rPr lang="es-ES" dirty="0" smtClean="0">
                <a:solidFill>
                  <a:prstClr val="black">
                    <a:lumMod val="75000"/>
                    <a:lumOff val="25000"/>
                  </a:prstClr>
                </a:solidFill>
              </a:rPr>
              <a:t>.</a:t>
            </a:r>
          </a:p>
          <a:p>
            <a:pPr lvl="0">
              <a:buClr>
                <a:srgbClr val="A53010"/>
              </a:buClr>
            </a:pPr>
            <a:r>
              <a:rPr lang="es-ES" dirty="0" smtClean="0">
                <a:solidFill>
                  <a:prstClr val="black">
                    <a:lumMod val="75000"/>
                    <a:lumOff val="25000"/>
                  </a:prstClr>
                </a:solidFill>
              </a:rPr>
              <a:t> </a:t>
            </a:r>
            <a:r>
              <a:rPr lang="es-ES" dirty="0">
                <a:solidFill>
                  <a:prstClr val="black">
                    <a:lumMod val="75000"/>
                    <a:lumOff val="25000"/>
                  </a:prstClr>
                </a:solidFill>
              </a:rPr>
              <a:t>C</a:t>
            </a:r>
            <a:r>
              <a:rPr lang="es-ES" dirty="0" smtClean="0">
                <a:solidFill>
                  <a:prstClr val="black">
                    <a:lumMod val="75000"/>
                    <a:lumOff val="25000"/>
                  </a:prstClr>
                </a:solidFill>
              </a:rPr>
              <a:t>apacidades </a:t>
            </a:r>
            <a:r>
              <a:rPr lang="es-ES" dirty="0">
                <a:solidFill>
                  <a:prstClr val="black">
                    <a:lumMod val="75000"/>
                    <a:lumOff val="25000"/>
                  </a:prstClr>
                </a:solidFill>
              </a:rPr>
              <a:t>que resultan relevantes de trabajar en el ámbito de un taller, se incluyen las competencias lingüísticas para la búsqueda y organización de la información, para la identificación diagnóstica, para la interacción social y la coordinación de grupos, para el manejo de recursos de comunicación y expresión, para el desarrollo de proyectos educativos, para proyectos de integración escolar de alumnos con alguna discapacidad, etcétera.</a:t>
            </a:r>
          </a:p>
          <a:p>
            <a:pPr lvl="0">
              <a:buClr>
                <a:srgbClr val="A53010"/>
              </a:buClr>
            </a:pPr>
            <a:r>
              <a:rPr lang="es-ES" dirty="0">
                <a:solidFill>
                  <a:prstClr val="black">
                    <a:lumMod val="75000"/>
                    <a:lumOff val="25000"/>
                  </a:prstClr>
                </a:solidFill>
              </a:rPr>
              <a:t>Como modalidad pedagógica, el taller apunta al desarrollo de capacidades para el análisis de casos y de alternativas de acción, la toma de decisiones y la producción de soluciones e innovaciones para encararlos. </a:t>
            </a:r>
            <a:endParaRPr lang="es-ES" dirty="0" smtClean="0">
              <a:solidFill>
                <a:prstClr val="black">
                  <a:lumMod val="75000"/>
                  <a:lumOff val="25000"/>
                </a:prstClr>
              </a:solidFill>
            </a:endParaRPr>
          </a:p>
          <a:p>
            <a:pPr lvl="0">
              <a:buClr>
                <a:srgbClr val="A53010"/>
              </a:buClr>
            </a:pPr>
            <a:r>
              <a:rPr lang="es-ES" dirty="0" smtClean="0">
                <a:solidFill>
                  <a:prstClr val="black">
                    <a:lumMod val="75000"/>
                    <a:lumOff val="25000"/>
                  </a:prstClr>
                </a:solidFill>
              </a:rPr>
              <a:t>Ofrece </a:t>
            </a:r>
            <a:r>
              <a:rPr lang="es-ES" dirty="0">
                <a:solidFill>
                  <a:prstClr val="black">
                    <a:lumMod val="75000"/>
                    <a:lumOff val="25000"/>
                  </a:prstClr>
                </a:solidFill>
              </a:rPr>
              <a:t>el espacio para la elaboración de proyectos concretos y supone la ejercitación en capacidades para elegir entre cursos de acciones posibles y pertinentes para la situación, habilidades para la selección de metodologías, medios y recursos, el diseño de planes de trabajo operativo y la capacidad de ponerlo en práctica.</a:t>
            </a:r>
          </a:p>
          <a:p>
            <a:pPr lvl="0">
              <a:buClr>
                <a:srgbClr val="A53010"/>
              </a:buClr>
            </a:pPr>
            <a:r>
              <a:rPr lang="es-ES" dirty="0" smtClean="0">
                <a:solidFill>
                  <a:prstClr val="black">
                    <a:lumMod val="75000"/>
                    <a:lumOff val="25000"/>
                  </a:prstClr>
                </a:solidFill>
              </a:rPr>
              <a:t>Es </a:t>
            </a:r>
            <a:r>
              <a:rPr lang="es-ES" dirty="0">
                <a:solidFill>
                  <a:prstClr val="black">
                    <a:lumMod val="75000"/>
                    <a:lumOff val="25000"/>
                  </a:prstClr>
                </a:solidFill>
              </a:rPr>
              <a:t>una instancia de experimentación para el trabajo en equipo, lo que constituye una de las necesidades de formación de los docentes. En este proceso, se estimula la capacidad de intercambio, la búsqueda de soluciones originales y la autonomía del grupo. Su organización es adaptable a los tiempos cuatrimestrales.</a:t>
            </a:r>
          </a:p>
          <a:p>
            <a:pPr lvl="0">
              <a:buClr>
                <a:srgbClr val="A53010"/>
              </a:buClr>
            </a:pPr>
            <a:endParaRPr lang="es-ES" dirty="0">
              <a:solidFill>
                <a:prstClr val="black">
                  <a:lumMod val="75000"/>
                  <a:lumOff val="25000"/>
                </a:prstClr>
              </a:solidFill>
            </a:endParaRPr>
          </a:p>
          <a:p>
            <a:endParaRPr lang="es-ES" dirty="0"/>
          </a:p>
        </p:txBody>
      </p:sp>
    </p:spTree>
    <p:extLst>
      <p:ext uri="{BB962C8B-B14F-4D97-AF65-F5344CB8AC3E}">
        <p14:creationId xmlns:p14="http://schemas.microsoft.com/office/powerpoint/2010/main" val="1787081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6498" y="163629"/>
            <a:ext cx="4889634" cy="827773"/>
          </a:xfrm>
        </p:spPr>
        <p:txBody>
          <a:bodyPr/>
          <a:lstStyle/>
          <a:p>
            <a:r>
              <a:rPr lang="es-ES" dirty="0" smtClean="0"/>
              <a:t>TRABAJO DE CAMPO</a:t>
            </a:r>
            <a:endParaRPr lang="es-ES" dirty="0"/>
          </a:p>
        </p:txBody>
      </p:sp>
      <p:sp>
        <p:nvSpPr>
          <p:cNvPr id="3" name="Marcador de contenido 2"/>
          <p:cNvSpPr>
            <a:spLocks noGrp="1"/>
          </p:cNvSpPr>
          <p:nvPr>
            <p:ph idx="1"/>
          </p:nvPr>
        </p:nvSpPr>
        <p:spPr>
          <a:xfrm>
            <a:off x="1617043" y="1078029"/>
            <a:ext cx="10414535" cy="5621154"/>
          </a:xfrm>
        </p:spPr>
        <p:txBody>
          <a:bodyPr>
            <a:normAutofit/>
          </a:bodyPr>
          <a:lstStyle/>
          <a:p>
            <a:pPr lvl="0">
              <a:buClr>
                <a:srgbClr val="A53010"/>
              </a:buClr>
            </a:pPr>
            <a:r>
              <a:rPr lang="es-ES" sz="1500" dirty="0" smtClean="0">
                <a:solidFill>
                  <a:prstClr val="black">
                    <a:lumMod val="75000"/>
                    <a:lumOff val="25000"/>
                  </a:prstClr>
                </a:solidFill>
              </a:rPr>
              <a:t> </a:t>
            </a:r>
            <a:r>
              <a:rPr lang="es-ES" dirty="0">
                <a:solidFill>
                  <a:prstClr val="black">
                    <a:lumMod val="75000"/>
                    <a:lumOff val="25000"/>
                  </a:prstClr>
                </a:solidFill>
              </a:rPr>
              <a:t>Espacios sistemáticos de síntesis e integración de conocimientos a través de la realización de trabajos de indagación en terreno e intervenciones en campos acotados para los cuales se cuenta con el acompañamiento de un profesor/tutor. Permiten la contrastación de marcos conceptuales y conocimientos en ámbitos reales y el estudio de situaciones, así como el desarrollo de capacidades para la producción de conocimientos en contextos específicos. </a:t>
            </a:r>
            <a:endParaRPr lang="es-ES" dirty="0" smtClean="0">
              <a:solidFill>
                <a:prstClr val="black">
                  <a:lumMod val="75000"/>
                  <a:lumOff val="25000"/>
                </a:prstClr>
              </a:solidFill>
            </a:endParaRPr>
          </a:p>
          <a:p>
            <a:pPr lvl="0">
              <a:buClr>
                <a:srgbClr val="A53010"/>
              </a:buClr>
            </a:pPr>
            <a:r>
              <a:rPr lang="es-ES" dirty="0" smtClean="0">
                <a:solidFill>
                  <a:prstClr val="black">
                    <a:lumMod val="75000"/>
                    <a:lumOff val="25000"/>
                  </a:prstClr>
                </a:solidFill>
              </a:rPr>
              <a:t>Como </a:t>
            </a:r>
            <a:r>
              <a:rPr lang="es-ES" dirty="0">
                <a:solidFill>
                  <a:prstClr val="black">
                    <a:lumMod val="75000"/>
                    <a:lumOff val="25000"/>
                  </a:prstClr>
                </a:solidFill>
              </a:rPr>
              <a:t>tales, estas unidades curriculares operan como confluencia de los aprendizajes asimilados en las materias y su reconceptualización, a la luz de las dimensiones de la práctica social y educativa concreta, como ámbitos desde los cuales se recogen problemas para trabajar en los seminarios y como espacios en los que las producciones de los talleres se someten a prueba y análisis.</a:t>
            </a:r>
          </a:p>
          <a:p>
            <a:pPr lvl="0">
              <a:buClr>
                <a:srgbClr val="A53010"/>
              </a:buClr>
            </a:pPr>
            <a:r>
              <a:rPr lang="es-ES" dirty="0">
                <a:solidFill>
                  <a:prstClr val="black">
                    <a:lumMod val="75000"/>
                    <a:lumOff val="25000"/>
                  </a:prstClr>
                </a:solidFill>
              </a:rPr>
              <a:t>Los trabajos de campo desarrollan la capacidad para observar, entrevistar, escuchar, documentar, relatar, recoger y sistematizar información, reconocer y comprender las diferencias, ejercitar el análisis, trabajar en equipos y elaborar informes, produciendo investigaciones operativas en casos delimitados. Es importante que, durante el desarrollo curricular, los sucesivos trabajos de campo recuperen las reflexiones y conocimientos producidos en los períodos anteriores, pudiendo ser secuenciados en períodos cuatrimestrales.</a:t>
            </a:r>
          </a:p>
          <a:p>
            <a:endParaRPr lang="es-ES" dirty="0"/>
          </a:p>
        </p:txBody>
      </p:sp>
    </p:spTree>
    <p:extLst>
      <p:ext uri="{BB962C8B-B14F-4D97-AF65-F5344CB8AC3E}">
        <p14:creationId xmlns:p14="http://schemas.microsoft.com/office/powerpoint/2010/main" val="1053698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6969" y="624110"/>
            <a:ext cx="5274644" cy="800429"/>
          </a:xfrm>
        </p:spPr>
        <p:txBody>
          <a:bodyPr/>
          <a:lstStyle/>
          <a:p>
            <a:r>
              <a:rPr lang="es-ES" dirty="0" smtClean="0"/>
              <a:t>PRÀCTICAS DOCENTES</a:t>
            </a:r>
            <a:endParaRPr lang="es-ES" dirty="0"/>
          </a:p>
        </p:txBody>
      </p:sp>
      <p:sp>
        <p:nvSpPr>
          <p:cNvPr id="3" name="Marcador de contenido 2"/>
          <p:cNvSpPr>
            <a:spLocks noGrp="1"/>
          </p:cNvSpPr>
          <p:nvPr>
            <p:ph idx="1"/>
          </p:nvPr>
        </p:nvSpPr>
        <p:spPr>
          <a:xfrm>
            <a:off x="1751798" y="1424539"/>
            <a:ext cx="9752814" cy="4957010"/>
          </a:xfrm>
        </p:spPr>
        <p:txBody>
          <a:bodyPr>
            <a:normAutofit lnSpcReduction="10000"/>
          </a:bodyPr>
          <a:lstStyle/>
          <a:p>
            <a:pPr lvl="0">
              <a:buClr>
                <a:srgbClr val="A53010"/>
              </a:buClr>
            </a:pPr>
            <a:r>
              <a:rPr lang="es-ES" sz="2400" dirty="0">
                <a:solidFill>
                  <a:prstClr val="black">
                    <a:lumMod val="75000"/>
                    <a:lumOff val="25000"/>
                  </a:prstClr>
                </a:solidFill>
              </a:rPr>
              <a:t>Trabajos de participación progresiva en el ámbito de la práctica docente en las escuelas y en el aula, desde ayudantías iniciales, pasando por prácticas de enseñanza de contenidos curriculares delimitados, hasta la residencia docente con proyectos de enseñanza extendidos en el tiempo. </a:t>
            </a:r>
            <a:endParaRPr lang="es-ES" sz="2400" dirty="0" smtClean="0">
              <a:solidFill>
                <a:prstClr val="black">
                  <a:lumMod val="75000"/>
                  <a:lumOff val="25000"/>
                </a:prstClr>
              </a:solidFill>
            </a:endParaRPr>
          </a:p>
          <a:p>
            <a:pPr lvl="0">
              <a:buClr>
                <a:srgbClr val="A53010"/>
              </a:buClr>
            </a:pPr>
            <a:r>
              <a:rPr lang="es-ES" sz="2400" dirty="0" smtClean="0">
                <a:solidFill>
                  <a:prstClr val="black">
                    <a:lumMod val="75000"/>
                    <a:lumOff val="25000"/>
                  </a:prstClr>
                </a:solidFill>
              </a:rPr>
              <a:t>Estas </a:t>
            </a:r>
            <a:r>
              <a:rPr lang="es-ES" sz="2400" dirty="0">
                <a:solidFill>
                  <a:prstClr val="black">
                    <a:lumMod val="75000"/>
                    <a:lumOff val="25000"/>
                  </a:prstClr>
                </a:solidFill>
              </a:rPr>
              <a:t>unidades curriculares se encadenan como una continuidad de los trabajos de campo, por lo cual es relevante el aprovechamiento de sus experiencias y conclusiones en el ejercicio de las prácticas docentes. En todos los casos, cobra especial relevancia la tarea mancomunada de los maestros/profesores tutores de las escuelas asociadas y los profesores de prácticas de los institutos superiores.</a:t>
            </a:r>
          </a:p>
          <a:p>
            <a:endParaRPr lang="es-ES" sz="2400" dirty="0"/>
          </a:p>
        </p:txBody>
      </p:sp>
    </p:spTree>
    <p:extLst>
      <p:ext uri="{BB962C8B-B14F-4D97-AF65-F5344CB8AC3E}">
        <p14:creationId xmlns:p14="http://schemas.microsoft.com/office/powerpoint/2010/main" val="2367931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MÒDULOS</a:t>
            </a:r>
            <a:endParaRPr lang="es-ES" dirty="0"/>
          </a:p>
        </p:txBody>
      </p:sp>
      <p:sp>
        <p:nvSpPr>
          <p:cNvPr id="3" name="Marcador de contenido 2"/>
          <p:cNvSpPr>
            <a:spLocks noGrp="1"/>
          </p:cNvSpPr>
          <p:nvPr>
            <p:ph idx="1"/>
          </p:nvPr>
        </p:nvSpPr>
        <p:spPr>
          <a:xfrm>
            <a:off x="1896177" y="1511166"/>
            <a:ext cx="9608435" cy="5024388"/>
          </a:xfrm>
        </p:spPr>
        <p:txBody>
          <a:bodyPr>
            <a:normAutofit fontScale="92500" lnSpcReduction="10000"/>
          </a:bodyPr>
          <a:lstStyle/>
          <a:p>
            <a:pPr lvl="0">
              <a:buClr>
                <a:srgbClr val="A53010"/>
              </a:buClr>
            </a:pPr>
            <a:r>
              <a:rPr lang="es-ES" sz="2400" dirty="0" smtClean="0">
                <a:solidFill>
                  <a:prstClr val="black">
                    <a:lumMod val="75000"/>
                    <a:lumOff val="25000"/>
                  </a:prstClr>
                </a:solidFill>
              </a:rPr>
              <a:t>Representan </a:t>
            </a:r>
            <a:r>
              <a:rPr lang="es-ES" sz="2400" dirty="0">
                <a:solidFill>
                  <a:prstClr val="black">
                    <a:lumMod val="75000"/>
                    <a:lumOff val="25000"/>
                  </a:prstClr>
                </a:solidFill>
              </a:rPr>
              <a:t>unidades de conocimientos completas en sí mismas y multidimensionales sobre un campo de actuación docente, proporcionando un marco de referencia integral, las principales líneas de acción y las estrategias fundamentales para intervenir en dicho campo.  </a:t>
            </a:r>
            <a:endParaRPr lang="es-ES" sz="2400" dirty="0" smtClean="0">
              <a:solidFill>
                <a:prstClr val="black">
                  <a:lumMod val="75000"/>
                  <a:lumOff val="25000"/>
                </a:prstClr>
              </a:solidFill>
            </a:endParaRPr>
          </a:p>
          <a:p>
            <a:pPr lvl="0">
              <a:buClr>
                <a:srgbClr val="A53010"/>
              </a:buClr>
            </a:pPr>
            <a:r>
              <a:rPr lang="es-ES" sz="2400" dirty="0" smtClean="0">
                <a:solidFill>
                  <a:prstClr val="black">
                    <a:lumMod val="75000"/>
                    <a:lumOff val="25000"/>
                  </a:prstClr>
                </a:solidFill>
              </a:rPr>
              <a:t>Pueden </a:t>
            </a:r>
            <a:r>
              <a:rPr lang="es-ES" sz="2400" dirty="0">
                <a:solidFill>
                  <a:prstClr val="black">
                    <a:lumMod val="75000"/>
                    <a:lumOff val="25000"/>
                  </a:prstClr>
                </a:solidFill>
              </a:rPr>
              <a:t>ser especialmente útiles para el tratamiento de las modalidades educativas en la formación docente orientada (docencia en escuelas rurales, docencia intercultural, docencia en contextos educativos especiales). </a:t>
            </a:r>
            <a:endParaRPr lang="es-ES" sz="2400" dirty="0" smtClean="0">
              <a:solidFill>
                <a:prstClr val="black">
                  <a:lumMod val="75000"/>
                  <a:lumOff val="25000"/>
                </a:prstClr>
              </a:solidFill>
            </a:endParaRPr>
          </a:p>
          <a:p>
            <a:pPr lvl="0">
              <a:buClr>
                <a:srgbClr val="A53010"/>
              </a:buClr>
            </a:pPr>
            <a:r>
              <a:rPr lang="es-ES" sz="2400" dirty="0" smtClean="0">
                <a:solidFill>
                  <a:prstClr val="black">
                    <a:lumMod val="75000"/>
                    <a:lumOff val="25000"/>
                  </a:prstClr>
                </a:solidFill>
              </a:rPr>
              <a:t>Su </a:t>
            </a:r>
            <a:r>
              <a:rPr lang="es-ES" sz="2400" dirty="0">
                <a:solidFill>
                  <a:prstClr val="black">
                    <a:lumMod val="75000"/>
                    <a:lumOff val="25000"/>
                  </a:prstClr>
                </a:solidFill>
              </a:rPr>
              <a:t>organización puede presentarse en materiales impresos, con guías de trabajo y acompañamiento tutorial, facilitando el estudio independiente. </a:t>
            </a:r>
            <a:endParaRPr lang="es-ES" sz="2400" dirty="0" smtClean="0">
              <a:solidFill>
                <a:prstClr val="black">
                  <a:lumMod val="75000"/>
                  <a:lumOff val="25000"/>
                </a:prstClr>
              </a:solidFill>
            </a:endParaRPr>
          </a:p>
          <a:p>
            <a:pPr lvl="0">
              <a:buClr>
                <a:srgbClr val="A53010"/>
              </a:buClr>
            </a:pPr>
            <a:r>
              <a:rPr lang="es-ES" sz="2400" dirty="0" smtClean="0">
                <a:solidFill>
                  <a:prstClr val="black">
                    <a:lumMod val="75000"/>
                    <a:lumOff val="25000"/>
                  </a:prstClr>
                </a:solidFill>
              </a:rPr>
              <a:t>Por </a:t>
            </a:r>
            <a:r>
              <a:rPr lang="es-ES" sz="2400" dirty="0">
                <a:solidFill>
                  <a:prstClr val="black">
                    <a:lumMod val="75000"/>
                    <a:lumOff val="25000"/>
                  </a:prstClr>
                </a:solidFill>
              </a:rPr>
              <a:t>sus características, se adapta a los períodos cuatrimestrales, aunque puede preverse la secuencia en dos cuatrimestres, según sea la organización de los materiales.</a:t>
            </a:r>
          </a:p>
          <a:p>
            <a:endParaRPr lang="es-ES" dirty="0"/>
          </a:p>
        </p:txBody>
      </p:sp>
    </p:spTree>
    <p:extLst>
      <p:ext uri="{BB962C8B-B14F-4D97-AF65-F5344CB8AC3E}">
        <p14:creationId xmlns:p14="http://schemas.microsoft.com/office/powerpoint/2010/main" val="1670091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UNIDADES CURRICULARES OPCIONALES</a:t>
            </a:r>
            <a:endParaRPr lang="es-ES" dirty="0"/>
          </a:p>
        </p:txBody>
      </p:sp>
      <p:sp>
        <p:nvSpPr>
          <p:cNvPr id="3" name="Marcador de contenido 2"/>
          <p:cNvSpPr>
            <a:spLocks noGrp="1"/>
          </p:cNvSpPr>
          <p:nvPr>
            <p:ph idx="1"/>
          </p:nvPr>
        </p:nvSpPr>
        <p:spPr>
          <a:xfrm>
            <a:off x="1463040" y="1482291"/>
            <a:ext cx="10041572" cy="4428931"/>
          </a:xfrm>
        </p:spPr>
        <p:txBody>
          <a:bodyPr/>
          <a:lstStyle/>
          <a:p>
            <a:pPr lvl="0">
              <a:buClr>
                <a:srgbClr val="A53010"/>
              </a:buClr>
            </a:pPr>
            <a:r>
              <a:rPr lang="es-ES" sz="2400" dirty="0" smtClean="0">
                <a:solidFill>
                  <a:prstClr val="black">
                    <a:lumMod val="75000"/>
                    <a:lumOff val="25000"/>
                  </a:prstClr>
                </a:solidFill>
              </a:rPr>
              <a:t>Materias </a:t>
            </a:r>
            <a:r>
              <a:rPr lang="es-ES" sz="2400" dirty="0">
                <a:solidFill>
                  <a:prstClr val="black">
                    <a:lumMod val="75000"/>
                    <a:lumOff val="25000"/>
                  </a:prstClr>
                </a:solidFill>
              </a:rPr>
              <a:t>o asignaturas, seminarios o talleres que el estudiante puede elegir entre los ofrecidos por el instituto formador</a:t>
            </a:r>
            <a:r>
              <a:rPr lang="es-ES" sz="2400" dirty="0" smtClean="0">
                <a:solidFill>
                  <a:prstClr val="black">
                    <a:lumMod val="75000"/>
                    <a:lumOff val="25000"/>
                  </a:prstClr>
                </a:solidFill>
              </a:rPr>
              <a:t>.</a:t>
            </a:r>
          </a:p>
          <a:p>
            <a:pPr lvl="0">
              <a:buClr>
                <a:srgbClr val="A53010"/>
              </a:buClr>
            </a:pPr>
            <a:r>
              <a:rPr lang="es-ES" sz="2400" dirty="0" smtClean="0">
                <a:solidFill>
                  <a:prstClr val="black">
                    <a:lumMod val="75000"/>
                    <a:lumOff val="25000"/>
                  </a:prstClr>
                </a:solidFill>
              </a:rPr>
              <a:t> </a:t>
            </a:r>
            <a:r>
              <a:rPr lang="es-ES" sz="2400" dirty="0">
                <a:solidFill>
                  <a:prstClr val="black">
                    <a:lumMod val="75000"/>
                    <a:lumOff val="25000"/>
                  </a:prstClr>
                </a:solidFill>
              </a:rPr>
              <a:t>La inclusión de este tipo de unidades curriculares facilita a los futuros docentes poner en práctica su capacidad de elección dentro de un repertorio posible, lo que no sólo tiene un valor pedagógico importante para la formación profesional, sino que, a la vez, permite que los estudiantes direccionen la formación dentro de sus intereses particulares y facilita que los institutos realicen adecuaciones al diseño curricular atendiendo a la definición de su perfil específico.</a:t>
            </a:r>
          </a:p>
          <a:p>
            <a:endParaRPr lang="es-ES" dirty="0"/>
          </a:p>
        </p:txBody>
      </p:sp>
    </p:spTree>
    <p:extLst>
      <p:ext uri="{BB962C8B-B14F-4D97-AF65-F5344CB8AC3E}">
        <p14:creationId xmlns:p14="http://schemas.microsoft.com/office/powerpoint/2010/main" val="760477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789272"/>
            <a:ext cx="8915400" cy="5121950"/>
          </a:xfrm>
        </p:spPr>
        <p:txBody>
          <a:bodyPr>
            <a:normAutofit/>
          </a:bodyPr>
          <a:lstStyle/>
          <a:p>
            <a:pPr marL="0" indent="0">
              <a:buNone/>
            </a:pPr>
            <a:endParaRPr lang="es-ES" dirty="0" smtClean="0"/>
          </a:p>
          <a:p>
            <a:pPr marL="0" indent="0">
              <a:buNone/>
            </a:pPr>
            <a:endParaRPr lang="es-ES" dirty="0"/>
          </a:p>
          <a:p>
            <a:pPr marL="0" indent="0">
              <a:buNone/>
            </a:pPr>
            <a:endParaRPr lang="es-ES" dirty="0" smtClean="0"/>
          </a:p>
          <a:p>
            <a:pPr marL="0" indent="0">
              <a:buNone/>
            </a:pPr>
            <a:r>
              <a:rPr lang="es-ES" dirty="0" smtClean="0"/>
              <a:t>                                                </a:t>
            </a:r>
            <a:r>
              <a:rPr lang="es-ES" sz="2800" dirty="0" smtClean="0"/>
              <a:t>MUCHAS GRACIAS</a:t>
            </a:r>
          </a:p>
          <a:p>
            <a:pPr marL="0" indent="0">
              <a:buNone/>
            </a:pPr>
            <a:endParaRPr lang="es-ES" sz="2800" dirty="0"/>
          </a:p>
        </p:txBody>
      </p:sp>
    </p:spTree>
    <p:extLst>
      <p:ext uri="{BB962C8B-B14F-4D97-AF65-F5344CB8AC3E}">
        <p14:creationId xmlns:p14="http://schemas.microsoft.com/office/powerpoint/2010/main" val="394440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CARÀTULA:    Un ejemplo</a:t>
            </a:r>
            <a:endParaRPr lang="es-AR" dirty="0"/>
          </a:p>
        </p:txBody>
      </p:sp>
      <p:sp>
        <p:nvSpPr>
          <p:cNvPr id="3" name="Marcador de contenido 2"/>
          <p:cNvSpPr>
            <a:spLocks noGrp="1"/>
          </p:cNvSpPr>
          <p:nvPr>
            <p:ph idx="1"/>
          </p:nvPr>
        </p:nvSpPr>
        <p:spPr>
          <a:xfrm>
            <a:off x="1540042" y="2133600"/>
            <a:ext cx="9964570" cy="4392328"/>
          </a:xfrm>
        </p:spPr>
        <p:txBody>
          <a:bodyPr>
            <a:normAutofit fontScale="92500" lnSpcReduction="10000"/>
          </a:bodyPr>
          <a:lstStyle/>
          <a:p>
            <a:endParaRPr lang="es-AR" u="sng" dirty="0" smtClean="0"/>
          </a:p>
          <a:p>
            <a:pPr lvl="0"/>
            <a:r>
              <a:rPr lang="es-AR" dirty="0" smtClean="0"/>
              <a:t>Institución: I.E.S 819 ….</a:t>
            </a:r>
          </a:p>
          <a:p>
            <a:r>
              <a:rPr lang="es-ES" dirty="0" smtClean="0"/>
              <a:t>SEDE SARMIENTO</a:t>
            </a:r>
          </a:p>
          <a:p>
            <a:r>
              <a:rPr lang="es-ES" dirty="0" smtClean="0"/>
              <a:t>Carrera: Profesorado de Educación Primaria</a:t>
            </a:r>
          </a:p>
          <a:p>
            <a:r>
              <a:rPr lang="es-ES" dirty="0" smtClean="0"/>
              <a:t>Año: 2° – Grupo: Único      Cohorte 2022</a:t>
            </a:r>
          </a:p>
          <a:p>
            <a:r>
              <a:rPr lang="es-ES" dirty="0" smtClean="0"/>
              <a:t>Unidad Curricular: Didáctica de Ciencias Sociales 1er ciclo</a:t>
            </a:r>
          </a:p>
          <a:p>
            <a:r>
              <a:rPr lang="es-ES" dirty="0"/>
              <a:t>Campo de la  Formación Específica </a:t>
            </a:r>
            <a:endParaRPr lang="es-ES" dirty="0" smtClean="0"/>
          </a:p>
          <a:p>
            <a:r>
              <a:rPr lang="es-ES" dirty="0" smtClean="0"/>
              <a:t>3hs CATEDRAS (2hs) _96 hs reloj TOTAL: (64hs)</a:t>
            </a:r>
          </a:p>
          <a:p>
            <a:r>
              <a:rPr lang="es-ES" dirty="0" smtClean="0"/>
              <a:t>FORMATO: ASIGNATURA ( </a:t>
            </a:r>
            <a:r>
              <a:rPr lang="es-ES" dirty="0" smtClean="0">
                <a:solidFill>
                  <a:srgbClr val="FF0000"/>
                </a:solidFill>
              </a:rPr>
              <a:t>tener en cuenta que existen diferentes formatos</a:t>
            </a:r>
            <a:r>
              <a:rPr lang="es-ES" dirty="0" smtClean="0"/>
              <a:t>)</a:t>
            </a:r>
          </a:p>
          <a:p>
            <a:r>
              <a:rPr lang="es-ES" dirty="0" smtClean="0"/>
              <a:t>Cursada: Anual</a:t>
            </a:r>
          </a:p>
          <a:p>
            <a:r>
              <a:rPr lang="es-ES" dirty="0"/>
              <a:t>Equipo de cátedra y/o docente: Datos personales y título.</a:t>
            </a:r>
          </a:p>
          <a:p>
            <a:r>
              <a:rPr lang="es-ES" dirty="0"/>
              <a:t>Firmas</a:t>
            </a:r>
          </a:p>
          <a:p>
            <a:endParaRPr lang="es-ES" dirty="0" smtClean="0"/>
          </a:p>
          <a:p>
            <a:endParaRPr lang="es-ES" dirty="0" smtClean="0"/>
          </a:p>
          <a:p>
            <a:endParaRPr lang="es-ES" dirty="0" smtClean="0"/>
          </a:p>
          <a:p>
            <a:endParaRPr lang="es-ES" dirty="0" smtClean="0"/>
          </a:p>
          <a:p>
            <a:endParaRPr lang="es-ES" dirty="0" smtClean="0"/>
          </a:p>
          <a:p>
            <a:endParaRPr lang="es-AR" dirty="0"/>
          </a:p>
        </p:txBody>
      </p:sp>
    </p:spTree>
    <p:extLst>
      <p:ext uri="{BB962C8B-B14F-4D97-AF65-F5344CB8AC3E}">
        <p14:creationId xmlns:p14="http://schemas.microsoft.com/office/powerpoint/2010/main" val="305397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446088"/>
            <a:ext cx="5030788" cy="571343"/>
          </a:xfrm>
        </p:spPr>
        <p:txBody>
          <a:bodyPr>
            <a:normAutofit fontScale="90000"/>
          </a:bodyPr>
          <a:lstStyle/>
          <a:p>
            <a:r>
              <a:rPr lang="es-AR" b="1" u="sng" dirty="0" smtClean="0">
                <a:solidFill>
                  <a:schemeClr val="tx1"/>
                </a:solidFill>
              </a:rPr>
              <a:t>2). JUSTIFICACIÒN  (Marco Referencial):</a:t>
            </a:r>
            <a:endParaRPr lang="es-AR" b="1" u="sng" dirty="0">
              <a:solidFill>
                <a:schemeClr val="tx1"/>
              </a:solidFill>
            </a:endParaRPr>
          </a:p>
        </p:txBody>
      </p:sp>
      <p:sp>
        <p:nvSpPr>
          <p:cNvPr id="3" name="Marcador de contenido 2"/>
          <p:cNvSpPr>
            <a:spLocks noGrp="1"/>
          </p:cNvSpPr>
          <p:nvPr>
            <p:ph idx="1"/>
          </p:nvPr>
        </p:nvSpPr>
        <p:spPr>
          <a:xfrm>
            <a:off x="6323012" y="1275008"/>
            <a:ext cx="5181600" cy="4586043"/>
          </a:xfrm>
        </p:spPr>
        <p:txBody>
          <a:bodyPr>
            <a:normAutofit fontScale="70000" lnSpcReduction="20000"/>
          </a:bodyPr>
          <a:lstStyle/>
          <a:p>
            <a:r>
              <a:rPr lang="es-AR" sz="2000" b="1" i="1" dirty="0" smtClean="0">
                <a:solidFill>
                  <a:prstClr val="black">
                    <a:lumMod val="75000"/>
                    <a:lumOff val="25000"/>
                  </a:prstClr>
                </a:solidFill>
                <a:effectLst>
                  <a:outerShdw blurRad="38100" dist="38100" dir="2700000" algn="tl">
                    <a:srgbClr val="000000">
                      <a:alpha val="43137"/>
                    </a:srgbClr>
                  </a:outerShdw>
                </a:effectLst>
              </a:rPr>
              <a:t>Por </a:t>
            </a:r>
            <a:r>
              <a:rPr lang="es-AR" sz="2000" b="1" i="1" dirty="0">
                <a:solidFill>
                  <a:prstClr val="black">
                    <a:lumMod val="75000"/>
                    <a:lumOff val="25000"/>
                  </a:prstClr>
                </a:solidFill>
                <a:effectLst>
                  <a:outerShdw blurRad="38100" dist="38100" dir="2700000" algn="tl">
                    <a:srgbClr val="000000">
                      <a:alpha val="43137"/>
                    </a:srgbClr>
                  </a:outerShdw>
                </a:effectLst>
              </a:rPr>
              <a:t>ejemplo:</a:t>
            </a:r>
            <a:r>
              <a:rPr lang="es-AR" sz="2000" i="1" dirty="0">
                <a:solidFill>
                  <a:prstClr val="black">
                    <a:lumMod val="75000"/>
                    <a:lumOff val="25000"/>
                  </a:prstClr>
                </a:solidFill>
              </a:rPr>
              <a:t> </a:t>
            </a:r>
            <a:r>
              <a:rPr lang="es-ES" sz="2000" i="1" dirty="0">
                <a:solidFill>
                  <a:prstClr val="black">
                    <a:lumMod val="75000"/>
                    <a:lumOff val="25000"/>
                  </a:prstClr>
                </a:solidFill>
              </a:rPr>
              <a:t>La presente propuesta se encuentra ubicada en el D.C en 2º año con una distribución de carga horaria: 3hs. cátedra (2hs) - 96hs. cátedra total (64hs). Forma parte en el Campo de la  Formación Específica con formato de Asignatura y un  régimen de cursada anual y presencial. Es precedida por….. correlatividad únicamente por …., esta cátedra en </a:t>
            </a:r>
            <a:r>
              <a:rPr lang="es-ES" sz="2000" i="1" dirty="0" smtClean="0">
                <a:solidFill>
                  <a:prstClr val="black">
                    <a:lumMod val="75000"/>
                    <a:lumOff val="25000"/>
                  </a:prstClr>
                </a:solidFill>
              </a:rPr>
              <a:t>se </a:t>
            </a:r>
            <a:r>
              <a:rPr lang="es-ES" sz="2000" i="1" dirty="0">
                <a:solidFill>
                  <a:prstClr val="black">
                    <a:lumMod val="75000"/>
                    <a:lumOff val="25000"/>
                  </a:prstClr>
                </a:solidFill>
              </a:rPr>
              <a:t>articula horizontalmente con los espacios…. Y verticalmente con </a:t>
            </a:r>
            <a:r>
              <a:rPr lang="es-ES" sz="2000" i="1" dirty="0" smtClean="0">
                <a:solidFill>
                  <a:prstClr val="black">
                    <a:lumMod val="75000"/>
                    <a:lumOff val="25000"/>
                  </a:prstClr>
                </a:solidFill>
              </a:rPr>
              <a:t>….</a:t>
            </a:r>
          </a:p>
          <a:p>
            <a:r>
              <a:rPr lang="es-ES" sz="2000" i="1" dirty="0" smtClean="0">
                <a:solidFill>
                  <a:prstClr val="black">
                    <a:lumMod val="75000"/>
                    <a:lumOff val="25000"/>
                  </a:prstClr>
                </a:solidFill>
              </a:rPr>
              <a:t> El </a:t>
            </a:r>
            <a:r>
              <a:rPr lang="es-ES" sz="2000" i="1" dirty="0">
                <a:solidFill>
                  <a:prstClr val="black">
                    <a:lumMod val="75000"/>
                    <a:lumOff val="25000"/>
                  </a:prstClr>
                </a:solidFill>
              </a:rPr>
              <a:t>proyecto de la Unidad Curricular puede prever instancias de formación virtual y hasta un 30% de la carga horaria total para la realización de actividades no presenciales de aprendizaje autodirigido o autónomo, que será contabilizado dentro del porcentaje de asistencia exigido (Res. MECH 640/14</a:t>
            </a:r>
            <a:r>
              <a:rPr lang="es-ES" sz="2000" i="1" dirty="0" smtClean="0">
                <a:solidFill>
                  <a:prstClr val="black">
                    <a:lumMod val="75000"/>
                    <a:lumOff val="25000"/>
                  </a:prstClr>
                </a:solidFill>
              </a:rPr>
              <a:t>).</a:t>
            </a:r>
          </a:p>
          <a:p>
            <a:r>
              <a:rPr lang="es-ES" sz="2000" i="1" dirty="0">
                <a:solidFill>
                  <a:prstClr val="black">
                    <a:lumMod val="75000"/>
                    <a:lumOff val="25000"/>
                  </a:prstClr>
                </a:solidFill>
              </a:rPr>
              <a:t>Esta asignatura tiene como finalidad acercar a los/as estudiantes herramientas que les permitan tomar decisiones acerca de para qué enseñar Ciencias Sociales, qué contenidos enseñar y cómo lograr una buena enseñanza y aprendizajes</a:t>
            </a:r>
          </a:p>
        </p:txBody>
      </p:sp>
      <p:sp>
        <p:nvSpPr>
          <p:cNvPr id="4" name="Marcador de texto 3"/>
          <p:cNvSpPr>
            <a:spLocks noGrp="1"/>
          </p:cNvSpPr>
          <p:nvPr>
            <p:ph type="body" sz="half" idx="2"/>
          </p:nvPr>
        </p:nvSpPr>
        <p:spPr>
          <a:xfrm>
            <a:off x="1362635" y="1275008"/>
            <a:ext cx="5109883" cy="4586041"/>
          </a:xfrm>
        </p:spPr>
        <p:txBody>
          <a:bodyPr>
            <a:normAutofit fontScale="92500"/>
          </a:bodyPr>
          <a:lstStyle/>
          <a:p>
            <a:pPr marL="342900" lvl="0" indent="-342900">
              <a:buClr>
                <a:srgbClr val="A5300F"/>
              </a:buClr>
              <a:buFont typeface="Wingdings 3" charset="2"/>
              <a:buChar char=""/>
            </a:pPr>
            <a:r>
              <a:rPr lang="es-AR" sz="2000" b="1" u="sng" dirty="0" smtClean="0">
                <a:solidFill>
                  <a:prstClr val="black">
                    <a:lumMod val="75000"/>
                    <a:lumOff val="25000"/>
                  </a:prstClr>
                </a:solidFill>
              </a:rPr>
              <a:t>Curricular</a:t>
            </a:r>
            <a:r>
              <a:rPr lang="es-AR" sz="2000" dirty="0" smtClean="0">
                <a:solidFill>
                  <a:prstClr val="black">
                    <a:lumMod val="75000"/>
                    <a:lumOff val="25000"/>
                  </a:prstClr>
                </a:solidFill>
              </a:rPr>
              <a:t>: Referenciar el proyecto en relación al Diseño Curricular en el marco de la carrera, campo de formación a la que pertenece, carga horaria, cursado (anual/cuatrimestral), modalidad/formato ( taller, módulo, seminario, asignatura, prácticas docentes, trabajo de campo).</a:t>
            </a:r>
          </a:p>
          <a:p>
            <a:pPr marL="342900" lvl="0" indent="-342900">
              <a:buClr>
                <a:srgbClr val="A5300F"/>
              </a:buClr>
              <a:buFont typeface="Wingdings 3" charset="2"/>
              <a:buChar char=""/>
            </a:pPr>
            <a:r>
              <a:rPr lang="es-AR" sz="2000" dirty="0" smtClean="0">
                <a:solidFill>
                  <a:prstClr val="black">
                    <a:lumMod val="75000"/>
                    <a:lumOff val="25000"/>
                  </a:prstClr>
                </a:solidFill>
              </a:rPr>
              <a:t>Refiere </a:t>
            </a:r>
            <a:r>
              <a:rPr lang="es-AR" sz="2000" dirty="0">
                <a:solidFill>
                  <a:prstClr val="black">
                    <a:lumMod val="75000"/>
                    <a:lumOff val="25000"/>
                  </a:prstClr>
                </a:solidFill>
              </a:rPr>
              <a:t>a los aportes específicos del </a:t>
            </a:r>
            <a:r>
              <a:rPr lang="es-AR" sz="2000" dirty="0" smtClean="0">
                <a:solidFill>
                  <a:prstClr val="black">
                    <a:lumMod val="75000"/>
                    <a:lumOff val="25000"/>
                  </a:prstClr>
                </a:solidFill>
              </a:rPr>
              <a:t>espacio curricular, </a:t>
            </a:r>
            <a:r>
              <a:rPr lang="es-AR" sz="2000" dirty="0">
                <a:solidFill>
                  <a:prstClr val="black">
                    <a:lumMod val="75000"/>
                    <a:lumOff val="25000"/>
                  </a:prstClr>
                </a:solidFill>
              </a:rPr>
              <a:t>al tipo de incumbencia profesional y laboral del egresado/a y enuncia el tipo de correlación temática entre la propia </a:t>
            </a:r>
            <a:r>
              <a:rPr lang="es-AR" sz="2000" dirty="0" smtClean="0">
                <a:solidFill>
                  <a:prstClr val="black">
                    <a:lumMod val="75000"/>
                    <a:lumOff val="25000"/>
                  </a:prstClr>
                </a:solidFill>
              </a:rPr>
              <a:t>unidad curricular </a:t>
            </a:r>
            <a:r>
              <a:rPr lang="es-AR" sz="2000" dirty="0">
                <a:solidFill>
                  <a:prstClr val="black">
                    <a:lumMod val="75000"/>
                    <a:lumOff val="25000"/>
                  </a:prstClr>
                </a:solidFill>
              </a:rPr>
              <a:t>y otras </a:t>
            </a:r>
            <a:r>
              <a:rPr lang="es-AR" sz="2000" dirty="0" smtClean="0">
                <a:solidFill>
                  <a:prstClr val="black">
                    <a:lumMod val="75000"/>
                    <a:lumOff val="25000"/>
                  </a:prstClr>
                </a:solidFill>
              </a:rPr>
              <a:t>U.C </a:t>
            </a:r>
            <a:r>
              <a:rPr lang="es-AR" sz="2000" dirty="0">
                <a:solidFill>
                  <a:prstClr val="black">
                    <a:lumMod val="75000"/>
                    <a:lumOff val="25000"/>
                  </a:prstClr>
                </a:solidFill>
              </a:rPr>
              <a:t>tanto anteriores como posteriores. </a:t>
            </a:r>
          </a:p>
          <a:p>
            <a:endParaRPr lang="es-AR" sz="1800" dirty="0" smtClean="0"/>
          </a:p>
        </p:txBody>
      </p:sp>
    </p:spTree>
    <p:extLst>
      <p:ext uri="{BB962C8B-B14F-4D97-AF65-F5344CB8AC3E}">
        <p14:creationId xmlns:p14="http://schemas.microsoft.com/office/powerpoint/2010/main" val="309416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6751" y="215153"/>
            <a:ext cx="8827783" cy="1835028"/>
          </a:xfrm>
        </p:spPr>
        <p:txBody>
          <a:bodyPr>
            <a:normAutofit fontScale="90000"/>
          </a:bodyPr>
          <a:lstStyle/>
          <a:p>
            <a:pPr lvl="0">
              <a:spcBef>
                <a:spcPts val="1000"/>
              </a:spcBef>
              <a:buClr>
                <a:srgbClr val="A5300F"/>
              </a:buClr>
            </a:pPr>
            <a:r>
              <a:rPr lang="es-AR" dirty="0" smtClean="0">
                <a:solidFill>
                  <a:srgbClr val="D55816">
                    <a:lumMod val="75000"/>
                  </a:srgbClr>
                </a:solidFill>
              </a:rPr>
              <a:t/>
            </a:r>
            <a:br>
              <a:rPr lang="es-AR" dirty="0" smtClean="0">
                <a:solidFill>
                  <a:srgbClr val="D55816">
                    <a:lumMod val="75000"/>
                  </a:srgbClr>
                </a:solidFill>
              </a:rPr>
            </a:br>
            <a:r>
              <a:rPr lang="es-AR" dirty="0">
                <a:solidFill>
                  <a:srgbClr val="D55816">
                    <a:lumMod val="75000"/>
                  </a:srgbClr>
                </a:solidFill>
              </a:rPr>
              <a:t/>
            </a:r>
            <a:br>
              <a:rPr lang="es-AR" dirty="0">
                <a:solidFill>
                  <a:srgbClr val="D55816">
                    <a:lumMod val="75000"/>
                  </a:srgbClr>
                </a:solidFill>
              </a:rPr>
            </a:br>
            <a:r>
              <a:rPr lang="es-AR" dirty="0" smtClean="0">
                <a:solidFill>
                  <a:srgbClr val="D55816">
                    <a:lumMod val="75000"/>
                  </a:srgbClr>
                </a:solidFill>
              </a:rPr>
              <a:t/>
            </a:r>
            <a:br>
              <a:rPr lang="es-AR" dirty="0" smtClean="0">
                <a:solidFill>
                  <a:srgbClr val="D55816">
                    <a:lumMod val="75000"/>
                  </a:srgbClr>
                </a:solidFill>
              </a:rPr>
            </a:br>
            <a:r>
              <a:rPr lang="es-AR" dirty="0">
                <a:solidFill>
                  <a:srgbClr val="D55816">
                    <a:lumMod val="75000"/>
                  </a:srgbClr>
                </a:solidFill>
              </a:rPr>
              <a:t/>
            </a:r>
            <a:br>
              <a:rPr lang="es-AR" dirty="0">
                <a:solidFill>
                  <a:srgbClr val="D55816">
                    <a:lumMod val="75000"/>
                  </a:srgbClr>
                </a:solidFill>
              </a:rPr>
            </a:br>
            <a:r>
              <a:rPr lang="es-AR" dirty="0" smtClean="0">
                <a:solidFill>
                  <a:srgbClr val="D55816">
                    <a:lumMod val="75000"/>
                  </a:srgbClr>
                </a:solidFill>
              </a:rPr>
              <a:t/>
            </a:r>
            <a:br>
              <a:rPr lang="es-AR" dirty="0" smtClean="0">
                <a:solidFill>
                  <a:srgbClr val="D55816">
                    <a:lumMod val="75000"/>
                  </a:srgbClr>
                </a:solidFill>
              </a:rPr>
            </a:br>
            <a:r>
              <a:rPr lang="es-AR" dirty="0">
                <a:solidFill>
                  <a:srgbClr val="D55816">
                    <a:lumMod val="75000"/>
                  </a:srgbClr>
                </a:solidFill>
              </a:rPr>
              <a:t/>
            </a:r>
            <a:br>
              <a:rPr lang="es-AR" dirty="0">
                <a:solidFill>
                  <a:srgbClr val="D55816">
                    <a:lumMod val="75000"/>
                  </a:srgbClr>
                </a:solidFill>
              </a:rPr>
            </a:br>
            <a:r>
              <a:rPr lang="es-AR" dirty="0" smtClean="0">
                <a:solidFill>
                  <a:srgbClr val="D55816">
                    <a:lumMod val="75000"/>
                  </a:srgbClr>
                </a:solidFill>
              </a:rPr>
              <a:t/>
            </a:r>
            <a:br>
              <a:rPr lang="es-AR" dirty="0" smtClean="0">
                <a:solidFill>
                  <a:srgbClr val="D55816">
                    <a:lumMod val="75000"/>
                  </a:srgbClr>
                </a:solidFill>
              </a:rPr>
            </a:br>
            <a:r>
              <a:rPr lang="es-AR" dirty="0">
                <a:solidFill>
                  <a:srgbClr val="D55816">
                    <a:lumMod val="75000"/>
                  </a:srgbClr>
                </a:solidFill>
              </a:rPr>
              <a:t/>
            </a:r>
            <a:br>
              <a:rPr lang="es-AR" dirty="0">
                <a:solidFill>
                  <a:srgbClr val="D55816">
                    <a:lumMod val="75000"/>
                  </a:srgbClr>
                </a:solidFill>
              </a:rPr>
            </a:br>
            <a:r>
              <a:rPr lang="es-AR" b="1" dirty="0" smtClean="0">
                <a:solidFill>
                  <a:srgbClr val="D55816">
                    <a:lumMod val="75000"/>
                  </a:srgbClr>
                </a:solidFill>
              </a:rPr>
              <a:t>MARCO TEÒRICO: </a:t>
            </a:r>
            <a:r>
              <a:rPr lang="es-AR" b="1" dirty="0">
                <a:solidFill>
                  <a:srgbClr val="D55816">
                    <a:lumMod val="75000"/>
                  </a:srgbClr>
                </a:solidFill>
              </a:rPr>
              <a:t>Epistemológico/ Pedagógico, Didáctico e Institucional.</a:t>
            </a:r>
            <a:r>
              <a:rPr lang="es-AR" b="1" dirty="0" smtClean="0">
                <a:solidFill>
                  <a:srgbClr val="D55816">
                    <a:lumMod val="75000"/>
                  </a:srgbClr>
                </a:solidFill>
              </a:rPr>
              <a:t/>
            </a:r>
            <a:br>
              <a:rPr lang="es-AR" b="1" dirty="0" smtClean="0">
                <a:solidFill>
                  <a:srgbClr val="D55816">
                    <a:lumMod val="75000"/>
                  </a:srgbClr>
                </a:solidFill>
              </a:rPr>
            </a:br>
            <a:r>
              <a:rPr lang="es-AR" sz="1300" dirty="0" smtClean="0">
                <a:solidFill>
                  <a:srgbClr val="D55816">
                    <a:lumMod val="75000"/>
                  </a:srgbClr>
                </a:solidFill>
              </a:rPr>
              <a:t>F</a:t>
            </a:r>
            <a:r>
              <a:rPr lang="es-AR" sz="1300" dirty="0" smtClean="0">
                <a:solidFill>
                  <a:prstClr val="black">
                    <a:lumMod val="75000"/>
                    <a:lumOff val="25000"/>
                  </a:prstClr>
                </a:solidFill>
                <a:ea typeface="+mn-ea"/>
                <a:cs typeface="+mn-cs"/>
              </a:rPr>
              <a:t>undamentación </a:t>
            </a:r>
            <a:r>
              <a:rPr lang="es-AR" sz="1300" dirty="0">
                <a:solidFill>
                  <a:prstClr val="black">
                    <a:lumMod val="75000"/>
                    <a:lumOff val="25000"/>
                  </a:prstClr>
                </a:solidFill>
                <a:ea typeface="+mn-ea"/>
                <a:cs typeface="+mn-cs"/>
              </a:rPr>
              <a:t>de la propuesta de trabajo docente. Conlleva implícitamente en una serie de supuestos que le dan sostén. Es necesario que algunos de esos supuestos se hagan explícitos para develar el posicionamiento teórico e ideológico de una cátedra. Constituye una primera anticipación global del proyecto de trabajo con los estudiantes en torno al conocimiento. </a:t>
            </a:r>
            <a:br>
              <a:rPr lang="es-AR" sz="1300" dirty="0">
                <a:solidFill>
                  <a:prstClr val="black">
                    <a:lumMod val="75000"/>
                    <a:lumOff val="25000"/>
                  </a:prstClr>
                </a:solidFill>
                <a:ea typeface="+mn-ea"/>
                <a:cs typeface="+mn-cs"/>
              </a:rPr>
            </a:br>
            <a:endParaRPr lang="es-ES" sz="1300" dirty="0"/>
          </a:p>
        </p:txBody>
      </p:sp>
      <p:sp>
        <p:nvSpPr>
          <p:cNvPr id="3" name="Marcador de contenido 2"/>
          <p:cNvSpPr>
            <a:spLocks noGrp="1"/>
          </p:cNvSpPr>
          <p:nvPr>
            <p:ph idx="1"/>
          </p:nvPr>
        </p:nvSpPr>
        <p:spPr>
          <a:xfrm>
            <a:off x="7854216" y="2117558"/>
            <a:ext cx="3650396" cy="3743494"/>
          </a:xfrm>
        </p:spPr>
        <p:txBody>
          <a:bodyPr>
            <a:normAutofit fontScale="85000" lnSpcReduction="20000"/>
          </a:bodyPr>
          <a:lstStyle/>
          <a:p>
            <a:pPr lvl="0">
              <a:buClr>
                <a:srgbClr val="A5300F"/>
              </a:buClr>
            </a:pPr>
            <a:r>
              <a:rPr lang="es-AR" sz="1700" b="1" dirty="0">
                <a:solidFill>
                  <a:prstClr val="black">
                    <a:lumMod val="75000"/>
                    <a:lumOff val="25000"/>
                  </a:prstClr>
                </a:solidFill>
                <a:effectLst>
                  <a:outerShdw blurRad="38100" dist="38100" dir="2700000" algn="tl">
                    <a:srgbClr val="000000">
                      <a:alpha val="43137"/>
                    </a:srgbClr>
                  </a:outerShdw>
                </a:effectLst>
              </a:rPr>
              <a:t>Por ejemplo</a:t>
            </a:r>
            <a:r>
              <a:rPr lang="es-AR" sz="1700" i="1" dirty="0">
                <a:solidFill>
                  <a:prstClr val="black">
                    <a:lumMod val="75000"/>
                    <a:lumOff val="25000"/>
                  </a:prstClr>
                </a:solidFill>
              </a:rPr>
              <a:t>: </a:t>
            </a:r>
            <a:r>
              <a:rPr lang="es-AR" sz="1700" i="1" dirty="0" smtClean="0">
                <a:solidFill>
                  <a:prstClr val="black">
                    <a:lumMod val="75000"/>
                    <a:lumOff val="25000"/>
                  </a:prstClr>
                </a:solidFill>
              </a:rPr>
              <a:t>Entendemos </a:t>
            </a:r>
            <a:r>
              <a:rPr lang="es-AR" sz="1700" i="1" dirty="0">
                <a:solidFill>
                  <a:prstClr val="black">
                    <a:lumMod val="75000"/>
                    <a:lumOff val="25000"/>
                  </a:prstClr>
                </a:solidFill>
              </a:rPr>
              <a:t>al conocimiento como un proceso dialéctico que permite comprender y transformar la realidad, oponiéndonos al saber cómo algo dado y absoluto. Optamos por una Didáctica como teoría acerca de las prácticas de la enseñanza en contextos </a:t>
            </a:r>
            <a:r>
              <a:rPr lang="es-AR" sz="1700" i="1" dirty="0" smtClean="0">
                <a:solidFill>
                  <a:prstClr val="black">
                    <a:lumMod val="75000"/>
                    <a:lumOff val="25000"/>
                  </a:prstClr>
                </a:solidFill>
              </a:rPr>
              <a:t>socio históricos </a:t>
            </a:r>
            <a:r>
              <a:rPr lang="es-AR" sz="1700" i="1" dirty="0">
                <a:solidFill>
                  <a:prstClr val="black">
                    <a:lumMod val="75000"/>
                    <a:lumOff val="25000"/>
                  </a:prstClr>
                </a:solidFill>
              </a:rPr>
              <a:t>determinados, cuyos postulados supongan una interrelación permanente entre la indagación teórica y la práctica pedagógica y cuyo objeto de estudio se centre en torno a las prácticas docentes especialmente en el contexto particular del aula, en tanto espacio social simbólico condicionado por múltiples variables</a:t>
            </a:r>
            <a:r>
              <a:rPr lang="es-AR" sz="1700" dirty="0">
                <a:solidFill>
                  <a:prstClr val="black">
                    <a:lumMod val="75000"/>
                    <a:lumOff val="25000"/>
                  </a:prstClr>
                </a:solidFill>
              </a:rPr>
              <a:t>… </a:t>
            </a:r>
          </a:p>
          <a:p>
            <a:pPr lvl="0">
              <a:buClr>
                <a:srgbClr val="A5300F"/>
              </a:buClr>
            </a:pPr>
            <a:endParaRPr lang="es-AR" sz="1700" i="1" dirty="0">
              <a:solidFill>
                <a:prstClr val="black">
                  <a:lumMod val="75000"/>
                  <a:lumOff val="25000"/>
                </a:prstClr>
              </a:solidFill>
            </a:endParaRPr>
          </a:p>
          <a:p>
            <a:endParaRPr lang="es-ES" dirty="0"/>
          </a:p>
        </p:txBody>
      </p:sp>
      <p:sp>
        <p:nvSpPr>
          <p:cNvPr id="4" name="Marcador de texto 3"/>
          <p:cNvSpPr>
            <a:spLocks noGrp="1"/>
          </p:cNvSpPr>
          <p:nvPr>
            <p:ph type="body" sz="half" idx="2"/>
          </p:nvPr>
        </p:nvSpPr>
        <p:spPr>
          <a:xfrm>
            <a:off x="1389530" y="2117558"/>
            <a:ext cx="6147051" cy="4408747"/>
          </a:xfrm>
        </p:spPr>
        <p:txBody>
          <a:bodyPr>
            <a:normAutofit/>
          </a:bodyPr>
          <a:lstStyle/>
          <a:p>
            <a:pPr marL="342900" lvl="0" indent="-342900">
              <a:buClr>
                <a:srgbClr val="A5300F"/>
              </a:buClr>
              <a:buFont typeface="Wingdings 3" charset="2"/>
              <a:buChar char=""/>
            </a:pPr>
            <a:endParaRPr lang="es-AR" sz="1700" b="1" u="sng" dirty="0" smtClean="0">
              <a:solidFill>
                <a:prstClr val="black">
                  <a:lumMod val="75000"/>
                  <a:lumOff val="25000"/>
                </a:prstClr>
              </a:solidFill>
            </a:endParaRPr>
          </a:p>
          <a:p>
            <a:pPr marL="342900" lvl="0" indent="-342900">
              <a:buClr>
                <a:srgbClr val="A5300F"/>
              </a:buClr>
              <a:buFont typeface="Wingdings 3" charset="2"/>
              <a:buChar char=""/>
            </a:pPr>
            <a:r>
              <a:rPr lang="es-AR" sz="1700" b="1" u="sng" dirty="0" smtClean="0">
                <a:solidFill>
                  <a:prstClr val="black">
                    <a:lumMod val="75000"/>
                    <a:lumOff val="25000"/>
                  </a:prstClr>
                </a:solidFill>
              </a:rPr>
              <a:t>Epistemológico/</a:t>
            </a:r>
            <a:r>
              <a:rPr lang="es-AR" sz="1700" b="1" u="sng" dirty="0" err="1" smtClean="0">
                <a:solidFill>
                  <a:prstClr val="black">
                    <a:lumMod val="75000"/>
                    <a:lumOff val="25000"/>
                  </a:prstClr>
                </a:solidFill>
              </a:rPr>
              <a:t>Ideològico</a:t>
            </a:r>
            <a:r>
              <a:rPr lang="es-AR" sz="1700" dirty="0" smtClean="0">
                <a:solidFill>
                  <a:prstClr val="black">
                    <a:lumMod val="75000"/>
                    <a:lumOff val="25000"/>
                  </a:prstClr>
                </a:solidFill>
              </a:rPr>
              <a:t>:</a:t>
            </a:r>
          </a:p>
          <a:p>
            <a:pPr marL="342906" lvl="0" algn="just" defTabSz="457207">
              <a:lnSpc>
                <a:spcPct val="115000"/>
              </a:lnSpc>
              <a:spcAft>
                <a:spcPts val="1000"/>
              </a:spcAft>
              <a:buClr>
                <a:srgbClr val="1E5155">
                  <a:lumMod val="40000"/>
                  <a:lumOff val="60000"/>
                </a:srgbClr>
              </a:buClr>
              <a:buSzPct val="80000"/>
            </a:pPr>
            <a:endParaRPr lang="es-AR" sz="18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6" lvl="0" algn="just" defTabSz="457207">
              <a:lnSpc>
                <a:spcPct val="115000"/>
              </a:lnSpc>
              <a:spcAft>
                <a:spcPts val="1000"/>
              </a:spcAft>
              <a:buClr>
                <a:srgbClr val="1E5155">
                  <a:lumMod val="40000"/>
                  <a:lumOff val="60000"/>
                </a:srgbClr>
              </a:buClr>
              <a:buSzPct val="80000"/>
            </a:pPr>
            <a:r>
              <a:rPr lang="es-AR" sz="1800" dirty="0">
                <a:solidFill>
                  <a:prstClr val="black"/>
                </a:solidFill>
                <a:latin typeface="Arial" panose="020B0604020202020204" pitchFamily="34" charset="0"/>
                <a:ea typeface="Times New Roman" panose="02020603050405020304" pitchFamily="18" charset="0"/>
                <a:cs typeface="Arial" panose="020B0604020202020204" pitchFamily="34" charset="0"/>
              </a:rPr>
              <a:t>	-Encuadre epistemológico de la disciplina. Posturas, concepciones, enfoques</a:t>
            </a:r>
            <a:endParaRPr lang="es-ES_tradnl"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506730" lvl="1" algn="just" defTabSz="457207">
              <a:lnSpc>
                <a:spcPct val="115000"/>
              </a:lnSpc>
              <a:spcAft>
                <a:spcPts val="1000"/>
              </a:spcAft>
              <a:buClr>
                <a:srgbClr val="1E5155">
                  <a:lumMod val="40000"/>
                  <a:lumOff val="60000"/>
                </a:srgbClr>
              </a:buClr>
              <a:buSzPct val="80000"/>
            </a:pPr>
            <a:r>
              <a:rPr lang="es-AR" sz="1800" dirty="0">
                <a:solidFill>
                  <a:prstClr val="black"/>
                </a:solidFill>
                <a:latin typeface="Arial" panose="020B0604020202020204" pitchFamily="34" charset="0"/>
                <a:ea typeface="Times New Roman" panose="02020603050405020304" pitchFamily="18" charset="0"/>
                <a:cs typeface="Arial" panose="020B0604020202020204" pitchFamily="34" charset="0"/>
              </a:rPr>
              <a:t>-Encuadre ideológico. Posicionamiento, compromisos con determinadas concepciones científico-sociales</a:t>
            </a:r>
            <a:endParaRPr lang="es-ES_tradnl" sz="18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6" lvl="0" algn="just" defTabSz="457207">
              <a:lnSpc>
                <a:spcPct val="115000"/>
              </a:lnSpc>
              <a:spcAft>
                <a:spcPts val="1000"/>
              </a:spcAft>
              <a:buClr>
                <a:srgbClr val="1E5155">
                  <a:lumMod val="40000"/>
                  <a:lumOff val="60000"/>
                </a:srgbClr>
              </a:buClr>
              <a:buSzPct val="80000"/>
            </a:pPr>
            <a:r>
              <a:rPr lang="es-AR" sz="18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lang="es-ES" dirty="0"/>
          </a:p>
        </p:txBody>
      </p:sp>
    </p:spTree>
    <p:extLst>
      <p:ext uri="{BB962C8B-B14F-4D97-AF65-F5344CB8AC3E}">
        <p14:creationId xmlns:p14="http://schemas.microsoft.com/office/powerpoint/2010/main" val="247488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2259" y="242046"/>
            <a:ext cx="9341223" cy="762001"/>
          </a:xfrm>
        </p:spPr>
        <p:txBody>
          <a:bodyPr>
            <a:normAutofit/>
          </a:bodyPr>
          <a:lstStyle/>
          <a:p>
            <a:r>
              <a:rPr lang="es-AR" b="1" dirty="0">
                <a:solidFill>
                  <a:srgbClr val="D55816">
                    <a:lumMod val="75000"/>
                  </a:srgbClr>
                </a:solidFill>
              </a:rPr>
              <a:t>MARCO </a:t>
            </a:r>
            <a:r>
              <a:rPr lang="es-AR" b="1" dirty="0" smtClean="0">
                <a:solidFill>
                  <a:srgbClr val="D55816">
                    <a:lumMod val="75000"/>
                  </a:srgbClr>
                </a:solidFill>
              </a:rPr>
              <a:t>TEÒRICO: Epistemológico/ Pedagógico, Didáctico e Institucional.</a:t>
            </a:r>
            <a:endParaRPr lang="es-ES" dirty="0"/>
          </a:p>
        </p:txBody>
      </p:sp>
      <p:sp>
        <p:nvSpPr>
          <p:cNvPr id="3" name="Marcador de contenido 2"/>
          <p:cNvSpPr>
            <a:spLocks noGrp="1"/>
          </p:cNvSpPr>
          <p:nvPr>
            <p:ph idx="1"/>
          </p:nvPr>
        </p:nvSpPr>
        <p:spPr>
          <a:xfrm>
            <a:off x="7526956" y="1270535"/>
            <a:ext cx="3977656" cy="5399772"/>
          </a:xfrm>
        </p:spPr>
        <p:txBody>
          <a:bodyPr>
            <a:normAutofit fontScale="92500" lnSpcReduction="20000"/>
          </a:bodyPr>
          <a:lstStyle/>
          <a:p>
            <a:pPr lvl="0">
              <a:buClr>
                <a:srgbClr val="A5300F"/>
              </a:buClr>
            </a:pPr>
            <a:r>
              <a:rPr lang="es-AR" sz="2200" b="1" i="1" dirty="0">
                <a:solidFill>
                  <a:prstClr val="black">
                    <a:lumMod val="75000"/>
                    <a:lumOff val="25000"/>
                  </a:prstClr>
                </a:solidFill>
                <a:effectLst>
                  <a:outerShdw blurRad="38100" dist="38100" dir="2700000" algn="tl">
                    <a:srgbClr val="000000">
                      <a:alpha val="43137"/>
                    </a:srgbClr>
                  </a:outerShdw>
                </a:effectLst>
              </a:rPr>
              <a:t>Por ejemplo:</a:t>
            </a:r>
            <a:r>
              <a:rPr lang="es-AR" sz="2200" i="1" dirty="0">
                <a:solidFill>
                  <a:prstClr val="black">
                    <a:lumMod val="75000"/>
                    <a:lumOff val="25000"/>
                  </a:prstClr>
                </a:solidFill>
              </a:rPr>
              <a:t> …la propuesta didáctica parte de la premisa de considerar el aula como un ámbito de reflexión y acción que permita “repreguntarse” la didáctica, teorizando acerca de la práctica y poniendo en juicio analítico la teoría. Para ello, se utilizarán diversas modalidades de enseñanza apropiadas para el nivel, las que serán a su vez analizadas teóricamente en cuanto a su pertinencia para el trabajo en la educación superior, sobre el final de cada clase. </a:t>
            </a:r>
          </a:p>
          <a:p>
            <a:endParaRPr lang="es-ES" dirty="0"/>
          </a:p>
        </p:txBody>
      </p:sp>
      <p:sp>
        <p:nvSpPr>
          <p:cNvPr id="4" name="Marcador de texto 3"/>
          <p:cNvSpPr>
            <a:spLocks noGrp="1"/>
          </p:cNvSpPr>
          <p:nvPr>
            <p:ph type="body" sz="half" idx="2"/>
          </p:nvPr>
        </p:nvSpPr>
        <p:spPr>
          <a:xfrm>
            <a:off x="1020278" y="1353671"/>
            <a:ext cx="5210193" cy="4507378"/>
          </a:xfrm>
        </p:spPr>
        <p:txBody>
          <a:bodyPr>
            <a:normAutofit/>
          </a:bodyPr>
          <a:lstStyle/>
          <a:p>
            <a:pPr marL="342900" lvl="0" indent="-342900">
              <a:buClr>
                <a:srgbClr val="A5300F"/>
              </a:buClr>
              <a:buFont typeface="Wingdings 3" charset="2"/>
              <a:buChar char=""/>
            </a:pPr>
            <a:r>
              <a:rPr lang="es-AR" sz="2200" b="1" u="sng" dirty="0">
                <a:solidFill>
                  <a:prstClr val="black">
                    <a:lumMod val="75000"/>
                    <a:lumOff val="25000"/>
                  </a:prstClr>
                </a:solidFill>
              </a:rPr>
              <a:t>El marco didáctico:</a:t>
            </a:r>
            <a:r>
              <a:rPr lang="es-AR" sz="2200" dirty="0">
                <a:solidFill>
                  <a:prstClr val="black">
                    <a:lumMod val="75000"/>
                    <a:lumOff val="25000"/>
                  </a:prstClr>
                </a:solidFill>
              </a:rPr>
              <a:t> se vincula con el referente teórico por el que opta la cátedra con relación a los procesos de enseñar y aprender una disciplina en particular. </a:t>
            </a:r>
            <a:endParaRPr lang="es-AR" sz="2200" dirty="0" smtClean="0">
              <a:solidFill>
                <a:prstClr val="black">
                  <a:lumMod val="75000"/>
                  <a:lumOff val="25000"/>
                </a:prstClr>
              </a:solidFill>
            </a:endParaRPr>
          </a:p>
          <a:p>
            <a:pPr marL="342900" lvl="0" indent="-342900">
              <a:buClr>
                <a:srgbClr val="A5300F"/>
              </a:buClr>
              <a:buFont typeface="Wingdings 3" charset="2"/>
              <a:buChar char=""/>
            </a:pPr>
            <a:r>
              <a:rPr lang="es-AR" sz="2400" dirty="0">
                <a:solidFill>
                  <a:prstClr val="black"/>
                </a:solidFill>
                <a:ea typeface="Times New Roman" panose="02020603050405020304" pitchFamily="18" charset="0"/>
                <a:cs typeface="Arial" panose="020B0604020202020204" pitchFamily="34" charset="0"/>
              </a:rPr>
              <a:t>-Reflexión acerca de los marcos conceptuales que fundamentan la </a:t>
            </a:r>
            <a:r>
              <a:rPr lang="es-AR" sz="2400" dirty="0" smtClean="0">
                <a:solidFill>
                  <a:prstClr val="black"/>
                </a:solidFill>
                <a:ea typeface="Times New Roman" panose="02020603050405020304" pitchFamily="18" charset="0"/>
                <a:cs typeface="Arial" panose="020B0604020202020204" pitchFamily="34" charset="0"/>
              </a:rPr>
              <a:t>enseñanza</a:t>
            </a:r>
            <a:endParaRPr lang="es-AR" sz="2200" dirty="0" smtClean="0">
              <a:solidFill>
                <a:prstClr val="black">
                  <a:lumMod val="75000"/>
                  <a:lumOff val="25000"/>
                </a:prstClr>
              </a:solidFill>
            </a:endParaRPr>
          </a:p>
        </p:txBody>
      </p:sp>
    </p:spTree>
    <p:extLst>
      <p:ext uri="{BB962C8B-B14F-4D97-AF65-F5344CB8AC3E}">
        <p14:creationId xmlns:p14="http://schemas.microsoft.com/office/powerpoint/2010/main" val="360122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5012" y="446088"/>
            <a:ext cx="9729600" cy="414524"/>
          </a:xfrm>
        </p:spPr>
        <p:txBody>
          <a:bodyPr>
            <a:normAutofit/>
          </a:bodyPr>
          <a:lstStyle/>
          <a:p>
            <a:r>
              <a:rPr lang="es-AR" b="1" dirty="0">
                <a:solidFill>
                  <a:srgbClr val="D55816">
                    <a:lumMod val="75000"/>
                  </a:srgbClr>
                </a:solidFill>
              </a:rPr>
              <a:t>MARCO TEÒRICO: Epistemológico/ Pedagógico, Didáctico e Institucional.</a:t>
            </a:r>
            <a:endParaRPr lang="es-ES" dirty="0"/>
          </a:p>
        </p:txBody>
      </p:sp>
      <p:sp>
        <p:nvSpPr>
          <p:cNvPr id="3" name="Marcador de contenido 2"/>
          <p:cNvSpPr>
            <a:spLocks noGrp="1"/>
          </p:cNvSpPr>
          <p:nvPr>
            <p:ph idx="1"/>
          </p:nvPr>
        </p:nvSpPr>
        <p:spPr>
          <a:xfrm>
            <a:off x="7315200" y="1452282"/>
            <a:ext cx="4189412" cy="5405718"/>
          </a:xfrm>
        </p:spPr>
        <p:txBody>
          <a:bodyPr>
            <a:normAutofit lnSpcReduction="10000"/>
          </a:bodyPr>
          <a:lstStyle/>
          <a:p>
            <a:pPr lvl="0">
              <a:buClr>
                <a:srgbClr val="A5300F"/>
              </a:buClr>
            </a:pPr>
            <a:r>
              <a:rPr lang="es-AR" sz="1900" b="1" i="1" dirty="0">
                <a:solidFill>
                  <a:prstClr val="black">
                    <a:lumMod val="75000"/>
                    <a:lumOff val="25000"/>
                  </a:prstClr>
                </a:solidFill>
                <a:effectLst>
                  <a:outerShdw blurRad="38100" dist="38100" dir="2700000" algn="tl">
                    <a:srgbClr val="000000">
                      <a:alpha val="43137"/>
                    </a:srgbClr>
                  </a:outerShdw>
                </a:effectLst>
              </a:rPr>
              <a:t>Por ejemplo:</a:t>
            </a:r>
            <a:r>
              <a:rPr lang="es-AR" sz="1900" i="1" dirty="0">
                <a:solidFill>
                  <a:prstClr val="black">
                    <a:lumMod val="75000"/>
                    <a:lumOff val="25000"/>
                  </a:prstClr>
                </a:solidFill>
              </a:rPr>
              <a:t> entre los estudiantes del último año de la carrera se identifican altos porcentajes de profesionales y/o estudiantes con experiencias laborales relacionadas con el campo de estudio de la </a:t>
            </a:r>
            <a:r>
              <a:rPr lang="es-AR" sz="1900" i="1" dirty="0" smtClean="0">
                <a:solidFill>
                  <a:prstClr val="black">
                    <a:lumMod val="75000"/>
                    <a:lumOff val="25000"/>
                  </a:prstClr>
                </a:solidFill>
              </a:rPr>
              <a:t>Unidad Curricular , </a:t>
            </a:r>
            <a:r>
              <a:rPr lang="es-AR" sz="1900" i="1" dirty="0">
                <a:solidFill>
                  <a:prstClr val="black">
                    <a:lumMod val="75000"/>
                    <a:lumOff val="25000"/>
                  </a:prstClr>
                </a:solidFill>
              </a:rPr>
              <a:t>lo que ofrece el particular desafío de enriquecer explícitamente los saberes portados…</a:t>
            </a:r>
          </a:p>
          <a:p>
            <a:pPr lvl="0">
              <a:buClr>
                <a:srgbClr val="A5300F"/>
              </a:buClr>
            </a:pPr>
            <a:r>
              <a:rPr lang="es-AR" sz="1900" i="1" dirty="0" smtClean="0">
                <a:solidFill>
                  <a:prstClr val="black">
                    <a:lumMod val="75000"/>
                    <a:lumOff val="25000"/>
                  </a:prstClr>
                </a:solidFill>
              </a:rPr>
              <a:t>La Unidad Curricular …. </a:t>
            </a:r>
            <a:r>
              <a:rPr lang="es-AR" sz="1900" i="1" dirty="0">
                <a:solidFill>
                  <a:prstClr val="black">
                    <a:lumMod val="75000"/>
                    <a:lumOff val="25000"/>
                  </a:prstClr>
                </a:solidFill>
              </a:rPr>
              <a:t>conjuntamente con el espacio de … tendrán a su cargo  el desarrollo de las jornadas de capacitación … acordadas institucionalmente… </a:t>
            </a:r>
          </a:p>
          <a:p>
            <a:endParaRPr lang="es-ES" dirty="0"/>
          </a:p>
        </p:txBody>
      </p:sp>
      <p:sp>
        <p:nvSpPr>
          <p:cNvPr id="4" name="Marcador de texto 3"/>
          <p:cNvSpPr>
            <a:spLocks noGrp="1"/>
          </p:cNvSpPr>
          <p:nvPr>
            <p:ph type="body" sz="half" idx="2"/>
          </p:nvPr>
        </p:nvSpPr>
        <p:spPr>
          <a:xfrm>
            <a:off x="1010653" y="1452282"/>
            <a:ext cx="6304547" cy="5141023"/>
          </a:xfrm>
        </p:spPr>
        <p:txBody>
          <a:bodyPr>
            <a:normAutofit/>
          </a:bodyPr>
          <a:lstStyle/>
          <a:p>
            <a:pPr marL="342900" lvl="0" indent="-342900">
              <a:buClr>
                <a:srgbClr val="A5300F"/>
              </a:buClr>
              <a:buFont typeface="Wingdings 3" charset="2"/>
              <a:buChar char=""/>
            </a:pPr>
            <a:r>
              <a:rPr lang="es-AR" sz="1900" b="1" u="sng" dirty="0">
                <a:solidFill>
                  <a:prstClr val="black">
                    <a:lumMod val="75000"/>
                    <a:lumOff val="25000"/>
                  </a:prstClr>
                </a:solidFill>
              </a:rPr>
              <a:t>El marco institucional</a:t>
            </a:r>
            <a:r>
              <a:rPr lang="es-AR" sz="1900" dirty="0">
                <a:solidFill>
                  <a:prstClr val="black">
                    <a:lumMod val="75000"/>
                    <a:lumOff val="25000"/>
                  </a:prstClr>
                </a:solidFill>
              </a:rPr>
              <a:t>: hace referencia a las particularidades coyunturales del contexto socio-histórico, de la propia institución o del grupo de estudiantes que inciden sobre el desarrollo de las clases y, en consecuencia, condiciona alguna de las decisiones que el docente y/o equipo de la cátedra debe tomar al realizar las previsiones para la puesta en marcha de su proyecto de cátedra.</a:t>
            </a:r>
          </a:p>
          <a:p>
            <a:pPr marL="106674" lvl="0" algn="just" defTabSz="457207">
              <a:lnSpc>
                <a:spcPct val="115000"/>
              </a:lnSpc>
              <a:spcAft>
                <a:spcPts val="1000"/>
              </a:spcAft>
              <a:buClr>
                <a:srgbClr val="1E5155">
                  <a:lumMod val="40000"/>
                  <a:lumOff val="60000"/>
                </a:srgbClr>
              </a:buClr>
              <a:buSzPct val="80000"/>
            </a:pPr>
            <a:r>
              <a:rPr lang="es-AR" sz="1900" dirty="0">
                <a:solidFill>
                  <a:prstClr val="black">
                    <a:lumMod val="75000"/>
                    <a:lumOff val="25000"/>
                  </a:prstClr>
                </a:solidFill>
              </a:rPr>
              <a:t>En este apartado, se hace mención también a la participación y/o responsabilidad de la </a:t>
            </a:r>
            <a:r>
              <a:rPr lang="es-AR" sz="1900" dirty="0" smtClean="0">
                <a:solidFill>
                  <a:prstClr val="black">
                    <a:lumMod val="75000"/>
                    <a:lumOff val="25000"/>
                  </a:prstClr>
                </a:solidFill>
              </a:rPr>
              <a:t>Unidad Curricular </a:t>
            </a:r>
            <a:r>
              <a:rPr lang="es-AR" sz="1900" dirty="0">
                <a:solidFill>
                  <a:prstClr val="black">
                    <a:lumMod val="75000"/>
                    <a:lumOff val="25000"/>
                  </a:prstClr>
                </a:solidFill>
              </a:rPr>
              <a:t>en distintos proyectos institucionales que se desarrollan a lo largo del año. </a:t>
            </a:r>
          </a:p>
          <a:p>
            <a:endParaRPr lang="es-ES" dirty="0"/>
          </a:p>
        </p:txBody>
      </p:sp>
    </p:spTree>
    <p:extLst>
      <p:ext uri="{BB962C8B-B14F-4D97-AF65-F5344CB8AC3E}">
        <p14:creationId xmlns:p14="http://schemas.microsoft.com/office/powerpoint/2010/main" val="129306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446088"/>
            <a:ext cx="8311870" cy="557959"/>
          </a:xfrm>
        </p:spPr>
        <p:txBody>
          <a:bodyPr>
            <a:normAutofit/>
          </a:bodyPr>
          <a:lstStyle/>
          <a:p>
            <a:r>
              <a:rPr lang="es-AR" b="1" dirty="0" smtClean="0">
                <a:solidFill>
                  <a:srgbClr val="FF0000"/>
                </a:solidFill>
              </a:rPr>
              <a:t>INTENCIONALIDAD:</a:t>
            </a:r>
            <a:r>
              <a:rPr lang="es-AR" b="1" dirty="0">
                <a:solidFill>
                  <a:srgbClr val="FF0000"/>
                </a:solidFill>
              </a:rPr>
              <a:t> </a:t>
            </a:r>
            <a:r>
              <a:rPr lang="es-AR" b="1" dirty="0" smtClean="0">
                <a:solidFill>
                  <a:srgbClr val="FF0000"/>
                </a:solidFill>
              </a:rPr>
              <a:t>       PROPÒSITOS </a:t>
            </a:r>
            <a:r>
              <a:rPr lang="es-AR" b="1" dirty="0">
                <a:solidFill>
                  <a:srgbClr val="FF0000"/>
                </a:solidFill>
              </a:rPr>
              <a:t>Y OBJETIVOS</a:t>
            </a:r>
            <a:endParaRPr lang="es-ES" b="1" dirty="0">
              <a:solidFill>
                <a:srgbClr val="FF0000"/>
              </a:solidFill>
            </a:endParaRPr>
          </a:p>
        </p:txBody>
      </p:sp>
      <p:sp>
        <p:nvSpPr>
          <p:cNvPr id="3" name="Marcador de contenido 2"/>
          <p:cNvSpPr>
            <a:spLocks noGrp="1"/>
          </p:cNvSpPr>
          <p:nvPr>
            <p:ph idx="1"/>
          </p:nvPr>
        </p:nvSpPr>
        <p:spPr>
          <a:xfrm>
            <a:off x="6910939" y="446088"/>
            <a:ext cx="4593673" cy="6002837"/>
          </a:xfrm>
        </p:spPr>
        <p:txBody>
          <a:bodyPr>
            <a:normAutofit fontScale="85000" lnSpcReduction="20000"/>
          </a:bodyPr>
          <a:lstStyle/>
          <a:p>
            <a:pPr marL="0" indent="0">
              <a:buNone/>
            </a:pPr>
            <a:endParaRPr lang="es-ES" b="1" dirty="0" smtClean="0">
              <a:solidFill>
                <a:srgbClr val="FF0000"/>
              </a:solidFill>
              <a:effectLst>
                <a:outerShdw blurRad="38100" dist="38100" dir="2700000" algn="tl">
                  <a:srgbClr val="000000">
                    <a:alpha val="43137"/>
                  </a:srgbClr>
                </a:outerShdw>
              </a:effectLst>
            </a:endParaRPr>
          </a:p>
          <a:p>
            <a:pPr marL="0" indent="0">
              <a:buNone/>
            </a:pPr>
            <a:endParaRPr lang="es-ES" b="1" dirty="0">
              <a:solidFill>
                <a:srgbClr val="FF0000"/>
              </a:solidFill>
              <a:effectLst>
                <a:outerShdw blurRad="38100" dist="38100" dir="2700000" algn="tl">
                  <a:srgbClr val="000000">
                    <a:alpha val="43137"/>
                  </a:srgbClr>
                </a:outerShdw>
              </a:effectLst>
            </a:endParaRPr>
          </a:p>
          <a:p>
            <a:pPr marL="0" indent="0">
              <a:buNone/>
            </a:pPr>
            <a:endParaRPr lang="es-ES" b="1" dirty="0" smtClean="0">
              <a:solidFill>
                <a:srgbClr val="FF0000"/>
              </a:solidFill>
              <a:effectLst>
                <a:outerShdw blurRad="38100" dist="38100" dir="2700000" algn="tl">
                  <a:srgbClr val="000000">
                    <a:alpha val="43137"/>
                  </a:srgbClr>
                </a:outerShdw>
              </a:effectLst>
            </a:endParaRPr>
          </a:p>
          <a:p>
            <a:pPr marL="0" indent="0">
              <a:buNone/>
            </a:pPr>
            <a:r>
              <a:rPr lang="es-ES" b="1" dirty="0" smtClean="0">
                <a:solidFill>
                  <a:srgbClr val="FF0000"/>
                </a:solidFill>
                <a:effectLst>
                  <a:outerShdw blurRad="38100" dist="38100" dir="2700000" algn="tl">
                    <a:srgbClr val="000000">
                      <a:alpha val="43137"/>
                    </a:srgbClr>
                  </a:outerShdw>
                </a:effectLst>
              </a:rPr>
              <a:t>OBJETIVOS:</a:t>
            </a:r>
            <a:r>
              <a:rPr lang="es-ES" sz="1400" dirty="0" smtClean="0">
                <a:solidFill>
                  <a:prstClr val="black">
                    <a:lumMod val="75000"/>
                    <a:lumOff val="25000"/>
                  </a:prstClr>
                </a:solidFill>
                <a:effectLst>
                  <a:outerShdw blurRad="38100" dist="38100" dir="2700000" algn="tl">
                    <a:srgbClr val="000000">
                      <a:alpha val="43137"/>
                    </a:srgbClr>
                  </a:outerShdw>
                </a:effectLst>
              </a:rPr>
              <a:t> </a:t>
            </a:r>
          </a:p>
          <a:p>
            <a:pPr marL="0" indent="0">
              <a:buNone/>
            </a:pPr>
            <a:r>
              <a:rPr lang="es-ES" sz="1400" dirty="0" smtClean="0">
                <a:solidFill>
                  <a:prstClr val="black">
                    <a:lumMod val="75000"/>
                    <a:lumOff val="25000"/>
                  </a:prstClr>
                </a:solidFill>
              </a:rPr>
              <a:t>Logros a alcanzar por parte de los estudiantes</a:t>
            </a:r>
            <a:r>
              <a:rPr lang="es-ES" sz="1400" dirty="0">
                <a:solidFill>
                  <a:prstClr val="black">
                    <a:lumMod val="75000"/>
                    <a:lumOff val="25000"/>
                  </a:prstClr>
                </a:solidFill>
              </a:rPr>
              <a:t>. </a:t>
            </a:r>
            <a:endParaRPr lang="es-ES" sz="1400" dirty="0" smtClean="0">
              <a:solidFill>
                <a:prstClr val="black">
                  <a:lumMod val="75000"/>
                  <a:lumOff val="25000"/>
                </a:prstClr>
              </a:solidFill>
            </a:endParaRPr>
          </a:p>
          <a:p>
            <a:pPr marL="0" indent="0">
              <a:buNone/>
            </a:pPr>
            <a:r>
              <a:rPr lang="es-ES" sz="1400" dirty="0" smtClean="0">
                <a:solidFill>
                  <a:prstClr val="black">
                    <a:lumMod val="75000"/>
                    <a:lumOff val="25000"/>
                  </a:prstClr>
                </a:solidFill>
              </a:rPr>
              <a:t>Pocos </a:t>
            </a:r>
            <a:r>
              <a:rPr lang="es-ES" sz="1400" dirty="0">
                <a:solidFill>
                  <a:prstClr val="black">
                    <a:lumMod val="75000"/>
                    <a:lumOff val="25000"/>
                  </a:prstClr>
                </a:solidFill>
              </a:rPr>
              <a:t>y claros, en términos de producciones de aprendizaje, que impliquen por parte del estudiante la integración y el uso activo de conocimientos y habilidades, para la resolución de problemáticas teóricas y prácticas. </a:t>
            </a:r>
            <a:endParaRPr lang="es-ES" sz="1400" dirty="0" smtClean="0">
              <a:solidFill>
                <a:prstClr val="black">
                  <a:lumMod val="75000"/>
                  <a:lumOff val="25000"/>
                </a:prstClr>
              </a:solidFill>
            </a:endParaRPr>
          </a:p>
          <a:p>
            <a:pPr marL="0" indent="0">
              <a:buNone/>
            </a:pPr>
            <a:endParaRPr lang="es-ES" sz="1400" dirty="0" smtClean="0">
              <a:solidFill>
                <a:prstClr val="black">
                  <a:lumMod val="75000"/>
                  <a:lumOff val="25000"/>
                </a:prstClr>
              </a:solidFill>
            </a:endParaRPr>
          </a:p>
          <a:p>
            <a:pPr lvl="0">
              <a:buClr>
                <a:srgbClr val="A5300F"/>
              </a:buClr>
            </a:pPr>
            <a:r>
              <a:rPr lang="es-AR" sz="2200" b="1" i="1" dirty="0">
                <a:solidFill>
                  <a:prstClr val="black">
                    <a:lumMod val="75000"/>
                    <a:lumOff val="25000"/>
                  </a:prst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Ejemplo:</a:t>
            </a:r>
            <a:r>
              <a:rPr lang="es-AR" sz="2200" dirty="0">
                <a:solidFill>
                  <a:prstClr val="black">
                    <a:lumMod val="75000"/>
                    <a:lumOff val="25000"/>
                  </a:prstClr>
                </a:solidFill>
                <a:latin typeface="Times New Roman" panose="02020603050405020304" pitchFamily="18" charset="0"/>
                <a:cs typeface="Times New Roman" panose="02020603050405020304" pitchFamily="18" charset="0"/>
              </a:rPr>
              <a:t> </a:t>
            </a:r>
          </a:p>
          <a:p>
            <a:pPr lvl="0" algn="just">
              <a:lnSpc>
                <a:spcPct val="150000"/>
              </a:lnSpc>
              <a:buFont typeface="Symbol" panose="05050102010706020507" pitchFamily="18" charset="2"/>
              <a:buChar char=""/>
            </a:pPr>
            <a:r>
              <a:rPr lang="es-MX" sz="2200" dirty="0" smtClean="0">
                <a:latin typeface="Times New Roman" panose="02020603050405020304" pitchFamily="18" charset="0"/>
                <a:ea typeface="Cambria" panose="02040503050406030204" pitchFamily="18" charset="0"/>
                <a:cs typeface="Times New Roman" panose="02020603050405020304" pitchFamily="18" charset="0"/>
              </a:rPr>
              <a:t>Comprender </a:t>
            </a:r>
            <a:r>
              <a:rPr lang="es-MX" sz="2200" dirty="0">
                <a:latin typeface="Times New Roman" panose="02020603050405020304" pitchFamily="18" charset="0"/>
                <a:ea typeface="Cambria" panose="02040503050406030204" pitchFamily="18" charset="0"/>
                <a:cs typeface="Times New Roman" panose="02020603050405020304" pitchFamily="18" charset="0"/>
              </a:rPr>
              <a:t>y analizar críticamente el aula considerando los múltiples factores pedagógicos, sociales y culturales que condicionan la tarea docente.</a:t>
            </a:r>
            <a:endParaRPr lang="es-ES" sz="22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buFont typeface="Symbol" panose="05050102010706020507" pitchFamily="18" charset="2"/>
              <a:buChar char=""/>
            </a:pPr>
            <a:r>
              <a:rPr lang="es-MX" sz="2200" dirty="0">
                <a:latin typeface="Times New Roman" panose="02020603050405020304" pitchFamily="18" charset="0"/>
                <a:ea typeface="Cambria" panose="02040503050406030204" pitchFamily="18" charset="0"/>
                <a:cs typeface="Times New Roman" panose="02020603050405020304" pitchFamily="18" charset="0"/>
              </a:rPr>
              <a:t>Desarrollar capacidades y conocimientos necesarios para el trabajo docente en el Nivel Inicial.</a:t>
            </a:r>
            <a:endParaRPr lang="es-E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s-ES" sz="2200" dirty="0">
              <a:latin typeface="Times New Roman" panose="02020603050405020304" pitchFamily="18" charset="0"/>
              <a:cs typeface="Times New Roman" panose="02020603050405020304" pitchFamily="18" charset="0"/>
            </a:endParaRPr>
          </a:p>
        </p:txBody>
      </p:sp>
      <p:sp>
        <p:nvSpPr>
          <p:cNvPr id="4" name="Marcador de texto 3"/>
          <p:cNvSpPr>
            <a:spLocks noGrp="1"/>
          </p:cNvSpPr>
          <p:nvPr>
            <p:ph type="body" sz="half" idx="2"/>
          </p:nvPr>
        </p:nvSpPr>
        <p:spPr>
          <a:xfrm>
            <a:off x="1347537" y="1511166"/>
            <a:ext cx="4936721" cy="5438273"/>
          </a:xfrm>
        </p:spPr>
        <p:txBody>
          <a:bodyPr>
            <a:normAutofit fontScale="47500" lnSpcReduction="20000"/>
          </a:bodyPr>
          <a:lstStyle/>
          <a:p>
            <a:pPr marL="342900" lvl="0" indent="-342900">
              <a:buClr>
                <a:srgbClr val="A5300F"/>
              </a:buClr>
              <a:buFont typeface="Wingdings 3" charset="2"/>
              <a:buChar char=""/>
            </a:pPr>
            <a:r>
              <a:rPr lang="es-AR" sz="56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PROPÒSITOS</a:t>
            </a:r>
            <a:r>
              <a:rPr lang="es-AR" sz="5600" b="1" dirty="0">
                <a:solidFill>
                  <a:srgbClr val="FF0000"/>
                </a:solidFill>
                <a:latin typeface="+mj-lt"/>
                <a:cs typeface="Times New Roman" panose="02020603050405020304" pitchFamily="18" charset="0"/>
              </a:rPr>
              <a:t>: </a:t>
            </a:r>
            <a:endParaRPr lang="es-AR" sz="5600" b="1" dirty="0" smtClean="0">
              <a:solidFill>
                <a:srgbClr val="FF0000"/>
              </a:solidFill>
              <a:latin typeface="+mj-lt"/>
              <a:cs typeface="Times New Roman" panose="02020603050405020304" pitchFamily="18" charset="0"/>
            </a:endParaRPr>
          </a:p>
          <a:p>
            <a:pPr marL="342900" lvl="0" indent="-342900">
              <a:buClr>
                <a:srgbClr val="A5300F"/>
              </a:buClr>
              <a:buFont typeface="Wingdings 3" charset="2"/>
              <a:buChar char=""/>
            </a:pPr>
            <a:r>
              <a:rPr lang="es-AR" sz="3500" dirty="0" smtClean="0">
                <a:solidFill>
                  <a:prstClr val="black">
                    <a:lumMod val="75000"/>
                    <a:lumOff val="25000"/>
                  </a:prstClr>
                </a:solidFill>
                <a:latin typeface="+mj-lt"/>
                <a:cs typeface="Times New Roman" panose="02020603050405020304" pitchFamily="18" charset="0"/>
              </a:rPr>
              <a:t>Su </a:t>
            </a:r>
            <a:r>
              <a:rPr lang="es-AR" sz="3500" dirty="0">
                <a:solidFill>
                  <a:prstClr val="black">
                    <a:lumMod val="75000"/>
                    <a:lumOff val="25000"/>
                  </a:prstClr>
                </a:solidFill>
                <a:latin typeface="+mj-lt"/>
                <a:cs typeface="Times New Roman" panose="02020603050405020304" pitchFamily="18" charset="0"/>
              </a:rPr>
              <a:t>función es mostrar, desde la óptica de la enseñanza, qué dirección intenta dársele al proceso áulico o en otros términos, qué ofrece el docente en términos de lo que la cátedra puede garantizar como prácticas que sucederán en el aula, ya sea por posicionamiento teórico, por concepción ideológica, por propuesta metodológica o por el uso de ciertos recursos. En ese caso, prima enunciar la acción docente en relación al núcleo central de contenidos puestos en juego en la cátedra.</a:t>
            </a:r>
          </a:p>
          <a:p>
            <a:pPr marL="342900" lvl="0" indent="-342900">
              <a:buClr>
                <a:srgbClr val="A5300F"/>
              </a:buClr>
              <a:buFont typeface="Wingdings 3" charset="2"/>
              <a:buChar char=""/>
            </a:pPr>
            <a:r>
              <a:rPr lang="es-AR" sz="4300" b="1" i="1" dirty="0">
                <a:solidFill>
                  <a:prstClr val="black">
                    <a:lumMod val="75000"/>
                    <a:lumOff val="25000"/>
                  </a:prst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Ejemplo:</a:t>
            </a:r>
            <a:r>
              <a:rPr lang="es-AR" sz="4300" b="1" dirty="0">
                <a:solidFill>
                  <a:prstClr val="black">
                    <a:lumMod val="75000"/>
                    <a:lumOff val="25000"/>
                  </a:prstClr>
                </a:solidFill>
                <a:latin typeface="Times New Roman" panose="02020603050405020304" pitchFamily="18" charset="0"/>
                <a:cs typeface="Times New Roman" panose="02020603050405020304" pitchFamily="18" charset="0"/>
              </a:rPr>
              <a:t> </a:t>
            </a:r>
          </a:p>
          <a:p>
            <a:pPr marL="457200" lvl="0" indent="-457200">
              <a:buClr>
                <a:srgbClr val="A5300F"/>
              </a:buClr>
              <a:buFont typeface="Arial" panose="020B0604020202020204" pitchFamily="34" charset="0"/>
              <a:buChar char="•"/>
            </a:pPr>
            <a:r>
              <a:rPr lang="es-AR" sz="4500" dirty="0" smtClean="0">
                <a:solidFill>
                  <a:prstClr val="black">
                    <a:lumMod val="75000"/>
                    <a:lumOff val="25000"/>
                  </a:prstClr>
                </a:solidFill>
                <a:latin typeface="Times New Roman" panose="02020603050405020304" pitchFamily="18" charset="0"/>
                <a:cs typeface="Times New Roman" panose="02020603050405020304" pitchFamily="18" charset="0"/>
              </a:rPr>
              <a:t>Generar </a:t>
            </a:r>
            <a:r>
              <a:rPr lang="es-AR" sz="4500" dirty="0">
                <a:solidFill>
                  <a:prstClr val="black">
                    <a:lumMod val="75000"/>
                    <a:lumOff val="25000"/>
                  </a:prstClr>
                </a:solidFill>
                <a:latin typeface="Times New Roman" panose="02020603050405020304" pitchFamily="18" charset="0"/>
                <a:cs typeface="Times New Roman" panose="02020603050405020304" pitchFamily="18" charset="0"/>
              </a:rPr>
              <a:t>espacios para articular teoría y práctica desde las observaciones, ayudantías y  prácticas previstas en distintos contextos.</a:t>
            </a:r>
          </a:p>
          <a:p>
            <a:endParaRPr lang="es-ES" dirty="0"/>
          </a:p>
        </p:txBody>
      </p:sp>
    </p:spTree>
    <p:extLst>
      <p:ext uri="{BB962C8B-B14F-4D97-AF65-F5344CB8AC3E}">
        <p14:creationId xmlns:p14="http://schemas.microsoft.com/office/powerpoint/2010/main" val="213198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sz="3600" dirty="0">
                <a:solidFill>
                  <a:srgbClr val="D55816">
                    <a:lumMod val="75000"/>
                  </a:srgbClr>
                </a:solidFill>
              </a:rPr>
              <a:t>CONTENIDOS</a:t>
            </a:r>
            <a:endParaRPr lang="es-ES" dirty="0"/>
          </a:p>
        </p:txBody>
      </p:sp>
      <p:sp>
        <p:nvSpPr>
          <p:cNvPr id="4" name="Marcador de texto 3"/>
          <p:cNvSpPr>
            <a:spLocks noGrp="1"/>
          </p:cNvSpPr>
          <p:nvPr>
            <p:ph type="body" sz="half" idx="2"/>
          </p:nvPr>
        </p:nvSpPr>
        <p:spPr>
          <a:xfrm>
            <a:off x="1004047" y="1598612"/>
            <a:ext cx="10844652" cy="4847011"/>
          </a:xfrm>
        </p:spPr>
        <p:txBody>
          <a:bodyPr>
            <a:normAutofit fontScale="32500" lnSpcReduction="20000"/>
          </a:bodyPr>
          <a:lstStyle/>
          <a:p>
            <a:pPr marL="342900" lvl="0" indent="-342900" algn="just">
              <a:buClr>
                <a:srgbClr val="A5300F"/>
              </a:buClr>
              <a:buFont typeface="Wingdings 3" charset="2"/>
              <a:buChar char=""/>
            </a:pPr>
            <a:r>
              <a:rPr lang="es-AR" sz="6400" dirty="0">
                <a:solidFill>
                  <a:prstClr val="black">
                    <a:lumMod val="75000"/>
                    <a:lumOff val="25000"/>
                  </a:prstClr>
                </a:solidFill>
                <a:latin typeface="+mj-lt"/>
              </a:rPr>
              <a:t>Representan el eje central de todo proyecto didáctico. Son la respuesta a la pregunta ¿qué enseñar?. La </a:t>
            </a:r>
            <a:r>
              <a:rPr lang="es-AR" sz="6400" dirty="0" smtClean="0">
                <a:solidFill>
                  <a:prstClr val="black">
                    <a:lumMod val="75000"/>
                    <a:lumOff val="25000"/>
                  </a:prstClr>
                </a:solidFill>
                <a:latin typeface="+mj-lt"/>
              </a:rPr>
              <a:t>selección, organización y selección  </a:t>
            </a:r>
            <a:r>
              <a:rPr lang="es-AR" sz="6400" dirty="0">
                <a:solidFill>
                  <a:prstClr val="black">
                    <a:lumMod val="75000"/>
                    <a:lumOff val="25000"/>
                  </a:prstClr>
                </a:solidFill>
                <a:latin typeface="+mj-lt"/>
              </a:rPr>
              <a:t>de los contenidos es una de las decisiones más fuertes que tiene que tomar un docente. </a:t>
            </a:r>
          </a:p>
          <a:p>
            <a:pPr marL="342900" lvl="0" indent="-342900" algn="just">
              <a:buClr>
                <a:srgbClr val="A5300F"/>
              </a:buClr>
              <a:buFont typeface="Wingdings 3" charset="2"/>
              <a:buChar char=""/>
            </a:pPr>
            <a:r>
              <a:rPr lang="es-AR" sz="6400" dirty="0" smtClean="0">
                <a:solidFill>
                  <a:prstClr val="black"/>
                </a:solidFill>
                <a:latin typeface="+mj-lt"/>
                <a:ea typeface="+mj-ea"/>
                <a:cs typeface="Arial" panose="020B0604020202020204" pitchFamily="34" charset="0"/>
              </a:rPr>
              <a:t>-</a:t>
            </a:r>
            <a:r>
              <a:rPr lang="es-AR" sz="6400" dirty="0">
                <a:solidFill>
                  <a:prstClr val="black"/>
                </a:solidFill>
                <a:latin typeface="+mj-lt"/>
                <a:ea typeface="+mj-ea"/>
                <a:cs typeface="Arial" panose="020B0604020202020204" pitchFamily="34" charset="0"/>
              </a:rPr>
              <a:t>Decisión sobre su presentación, secuenciación y organización.</a:t>
            </a:r>
            <a:endParaRPr lang="es-ES_tradnl" sz="6400" dirty="0">
              <a:solidFill>
                <a:prstClr val="black"/>
              </a:solidFill>
              <a:latin typeface="+mj-lt"/>
              <a:ea typeface="+mj-ea"/>
              <a:cs typeface="Arial" panose="020B0604020202020204" pitchFamily="34" charset="0"/>
            </a:endParaRPr>
          </a:p>
          <a:p>
            <a:pPr lvl="0" algn="just" defTabSz="457207">
              <a:lnSpc>
                <a:spcPct val="115000"/>
              </a:lnSpc>
              <a:spcAft>
                <a:spcPts val="1000"/>
              </a:spcAft>
              <a:buClr>
                <a:srgbClr val="1E5155">
                  <a:lumMod val="40000"/>
                  <a:lumOff val="60000"/>
                </a:srgbClr>
              </a:buClr>
              <a:buSzPct val="80000"/>
            </a:pPr>
            <a:r>
              <a:rPr lang="es-AR" sz="6400" dirty="0" smtClean="0">
                <a:solidFill>
                  <a:prstClr val="black"/>
                </a:solidFill>
                <a:latin typeface="+mj-lt"/>
                <a:ea typeface="+mj-ea"/>
                <a:cs typeface="Arial" panose="020B0604020202020204" pitchFamily="34" charset="0"/>
              </a:rPr>
              <a:t>a- </a:t>
            </a:r>
            <a:r>
              <a:rPr lang="es-AR" sz="6400" dirty="0">
                <a:solidFill>
                  <a:prstClr val="black"/>
                </a:solidFill>
                <a:latin typeface="+mj-lt"/>
                <a:ea typeface="+mj-ea"/>
                <a:cs typeface="Arial" panose="020B0604020202020204" pitchFamily="34" charset="0"/>
              </a:rPr>
              <a:t>Determinación de los ejes estructurantes</a:t>
            </a:r>
            <a:endParaRPr lang="es-ES_tradnl" sz="6400" dirty="0">
              <a:solidFill>
                <a:prstClr val="black"/>
              </a:solidFill>
              <a:latin typeface="+mj-lt"/>
              <a:ea typeface="+mj-ea"/>
              <a:cs typeface="Arial" panose="020B0604020202020204" pitchFamily="34" charset="0"/>
            </a:endParaRPr>
          </a:p>
          <a:p>
            <a:pPr lvl="0" algn="just" defTabSz="457207">
              <a:lnSpc>
                <a:spcPct val="115000"/>
              </a:lnSpc>
              <a:spcAft>
                <a:spcPts val="1000"/>
              </a:spcAft>
              <a:buClr>
                <a:srgbClr val="1E5155">
                  <a:lumMod val="40000"/>
                  <a:lumOff val="60000"/>
                </a:srgbClr>
              </a:buClr>
              <a:buSzPct val="80000"/>
            </a:pPr>
            <a:r>
              <a:rPr lang="es-AR" sz="6400" dirty="0" smtClean="0">
                <a:solidFill>
                  <a:prstClr val="black"/>
                </a:solidFill>
                <a:latin typeface="+mj-lt"/>
                <a:ea typeface="+mj-ea"/>
                <a:cs typeface="Arial" panose="020B0604020202020204" pitchFamily="34" charset="0"/>
              </a:rPr>
              <a:t>b- </a:t>
            </a:r>
            <a:r>
              <a:rPr lang="es-AR" sz="6400" dirty="0">
                <a:solidFill>
                  <a:prstClr val="black"/>
                </a:solidFill>
                <a:latin typeface="+mj-lt"/>
                <a:ea typeface="+mj-ea"/>
                <a:cs typeface="Arial" panose="020B0604020202020204" pitchFamily="34" charset="0"/>
              </a:rPr>
              <a:t>Delimitación de los conceptos básicos y sus relaciones</a:t>
            </a:r>
            <a:endParaRPr lang="es-ES_tradnl" sz="6400" dirty="0">
              <a:solidFill>
                <a:prstClr val="black"/>
              </a:solidFill>
              <a:latin typeface="+mj-lt"/>
              <a:ea typeface="+mj-ea"/>
              <a:cs typeface="Arial" panose="020B0604020202020204" pitchFamily="34" charset="0"/>
            </a:endParaRPr>
          </a:p>
          <a:p>
            <a:pPr lvl="0" algn="just" defTabSz="457207">
              <a:lnSpc>
                <a:spcPct val="115000"/>
              </a:lnSpc>
              <a:spcAft>
                <a:spcPts val="1000"/>
              </a:spcAft>
              <a:buClr>
                <a:srgbClr val="1E5155">
                  <a:lumMod val="40000"/>
                  <a:lumOff val="60000"/>
                </a:srgbClr>
              </a:buClr>
              <a:buSzPct val="80000"/>
            </a:pPr>
            <a:r>
              <a:rPr lang="es-AR" sz="6400" dirty="0" smtClean="0">
                <a:solidFill>
                  <a:prstClr val="black"/>
                </a:solidFill>
                <a:latin typeface="+mj-lt"/>
                <a:ea typeface="+mj-ea"/>
                <a:cs typeface="Arial" panose="020B0604020202020204" pitchFamily="34" charset="0"/>
              </a:rPr>
              <a:t>c- </a:t>
            </a:r>
            <a:r>
              <a:rPr lang="es-AR" sz="6400" dirty="0">
                <a:solidFill>
                  <a:prstClr val="black"/>
                </a:solidFill>
                <a:latin typeface="+mj-lt"/>
                <a:ea typeface="+mj-ea"/>
                <a:cs typeface="Arial" panose="020B0604020202020204" pitchFamily="34" charset="0"/>
              </a:rPr>
              <a:t>Elaboración de las unidades didácticas, módulos, </a:t>
            </a:r>
            <a:r>
              <a:rPr lang="es-AR" sz="6400" dirty="0" smtClean="0">
                <a:solidFill>
                  <a:prstClr val="black"/>
                </a:solidFill>
                <a:latin typeface="+mj-lt"/>
                <a:ea typeface="+mj-ea"/>
                <a:cs typeface="Arial" panose="020B0604020202020204" pitchFamily="34" charset="0"/>
              </a:rPr>
              <a:t>núcleos problemáticos</a:t>
            </a:r>
            <a:r>
              <a:rPr lang="es-AR" sz="6400" dirty="0">
                <a:solidFill>
                  <a:prstClr val="black"/>
                </a:solidFill>
                <a:latin typeface="+mj-lt"/>
                <a:ea typeface="+mj-ea"/>
                <a:cs typeface="Arial" panose="020B0604020202020204" pitchFamily="34" charset="0"/>
              </a:rPr>
              <a:t>, ejes, </a:t>
            </a:r>
            <a:r>
              <a:rPr lang="es-AR" sz="6400" dirty="0" smtClean="0">
                <a:solidFill>
                  <a:prstClr val="black"/>
                </a:solidFill>
                <a:latin typeface="+mj-lt"/>
                <a:ea typeface="+mj-ea"/>
                <a:cs typeface="Arial" panose="020B0604020202020204" pitchFamily="34" charset="0"/>
              </a:rPr>
              <a:t>etc.</a:t>
            </a:r>
          </a:p>
          <a:p>
            <a:pPr lvl="0" algn="just" defTabSz="457207">
              <a:lnSpc>
                <a:spcPct val="115000"/>
              </a:lnSpc>
              <a:spcAft>
                <a:spcPts val="1000"/>
              </a:spcAft>
              <a:buClr>
                <a:srgbClr val="1E5155">
                  <a:lumMod val="40000"/>
                  <a:lumOff val="60000"/>
                </a:srgbClr>
              </a:buClr>
              <a:buSzPct val="80000"/>
            </a:pPr>
            <a:r>
              <a:rPr lang="es-AR" sz="6400" dirty="0" smtClean="0">
                <a:solidFill>
                  <a:prstClr val="black"/>
                </a:solidFill>
                <a:latin typeface="+mj-lt"/>
                <a:ea typeface="+mj-ea"/>
                <a:cs typeface="Arial" panose="020B0604020202020204" pitchFamily="34" charset="0"/>
              </a:rPr>
              <a:t>d-Selección </a:t>
            </a:r>
            <a:r>
              <a:rPr lang="es-AR" sz="6400" dirty="0">
                <a:solidFill>
                  <a:prstClr val="black"/>
                </a:solidFill>
                <a:latin typeface="+mj-lt"/>
                <a:ea typeface="+mj-ea"/>
                <a:cs typeface="Arial" panose="020B0604020202020204" pitchFamily="34" charset="0"/>
              </a:rPr>
              <a:t>de la bibliografía, webgrafía. Distribución </a:t>
            </a:r>
            <a:r>
              <a:rPr lang="es-AR" sz="6400" dirty="0" smtClean="0">
                <a:solidFill>
                  <a:prstClr val="black"/>
                </a:solidFill>
                <a:latin typeface="+mj-lt"/>
                <a:ea typeface="+mj-ea"/>
                <a:cs typeface="Arial" panose="020B0604020202020204" pitchFamily="34" charset="0"/>
              </a:rPr>
              <a:t>por unidad/módulo/problema/eje. Debe diferenciarse </a:t>
            </a:r>
            <a:r>
              <a:rPr lang="es-AR" sz="6400" dirty="0">
                <a:solidFill>
                  <a:prstClr val="black"/>
                </a:solidFill>
                <a:latin typeface="+mj-lt"/>
                <a:ea typeface="+mj-ea"/>
                <a:cs typeface="Arial" panose="020B0604020202020204" pitchFamily="34" charset="0"/>
              </a:rPr>
              <a:t>la bibliografía </a:t>
            </a:r>
            <a:r>
              <a:rPr lang="es-AR" sz="6400" dirty="0" smtClean="0">
                <a:solidFill>
                  <a:prstClr val="black"/>
                </a:solidFill>
                <a:latin typeface="+mj-lt"/>
                <a:ea typeface="+mj-ea"/>
                <a:cs typeface="Arial" panose="020B0604020202020204" pitchFamily="34" charset="0"/>
              </a:rPr>
              <a:t>obligatoria </a:t>
            </a:r>
            <a:r>
              <a:rPr lang="es-AR" sz="6400" dirty="0">
                <a:solidFill>
                  <a:prstClr val="black"/>
                </a:solidFill>
                <a:latin typeface="+mj-lt"/>
                <a:ea typeface="+mj-ea"/>
                <a:cs typeface="Arial" panose="020B0604020202020204" pitchFamily="34" charset="0"/>
              </a:rPr>
              <a:t>de la complementaria u optativa. </a:t>
            </a:r>
            <a:endParaRPr lang="es-ES_tradnl" sz="6400" dirty="0">
              <a:solidFill>
                <a:prstClr val="black"/>
              </a:solidFill>
              <a:latin typeface="+mj-lt"/>
              <a:ea typeface="+mj-ea"/>
              <a:cs typeface="Arial" panose="020B0604020202020204" pitchFamily="34" charset="0"/>
            </a:endParaRPr>
          </a:p>
          <a:p>
            <a:pPr marL="342906" lvl="0" indent="-342906" algn="just" defTabSz="457207">
              <a:buClr>
                <a:srgbClr val="1E5155">
                  <a:lumMod val="40000"/>
                  <a:lumOff val="60000"/>
                </a:srgbClr>
              </a:buClr>
              <a:buSzPct val="80000"/>
              <a:buFont typeface="Wingdings 3" charset="2"/>
              <a:buChar char=""/>
            </a:pPr>
            <a:endParaRPr lang="es-ES_tradnl" sz="6400" dirty="0">
              <a:solidFill>
                <a:prstClr val="white"/>
              </a:solidFill>
              <a:latin typeface="+mj-lt"/>
              <a:ea typeface="+mj-ea"/>
              <a:cs typeface="+mj-cs"/>
            </a:endParaRPr>
          </a:p>
          <a:p>
            <a:pPr marL="342900" lvl="0" indent="-342900">
              <a:buClr>
                <a:srgbClr val="A5300F"/>
              </a:buClr>
              <a:buFont typeface="Wingdings 3" charset="2"/>
              <a:buChar char=""/>
            </a:pPr>
            <a:endParaRPr lang="es-AR" sz="1700" dirty="0">
              <a:solidFill>
                <a:prstClr val="black">
                  <a:lumMod val="75000"/>
                  <a:lumOff val="25000"/>
                </a:prstClr>
              </a:solidFill>
            </a:endParaRPr>
          </a:p>
          <a:p>
            <a:endParaRPr lang="es-ES" dirty="0"/>
          </a:p>
        </p:txBody>
      </p:sp>
    </p:spTree>
    <p:extLst>
      <p:ext uri="{BB962C8B-B14F-4D97-AF65-F5344CB8AC3E}">
        <p14:creationId xmlns:p14="http://schemas.microsoft.com/office/powerpoint/2010/main" val="239398884"/>
      </p:ext>
    </p:extLst>
  </p:cSld>
  <p:clrMapOvr>
    <a:masterClrMapping/>
  </p:clrMapOvr>
</p:sld>
</file>

<file path=ppt/theme/theme1.xml><?xml version="1.0" encoding="utf-8"?>
<a:theme xmlns:a="http://schemas.openxmlformats.org/drawingml/2006/main" name="Espiral">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773</TotalTime>
  <Words>3664</Words>
  <Application>Microsoft Office PowerPoint</Application>
  <PresentationFormat>Panorámica</PresentationFormat>
  <Paragraphs>158</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Cambria</vt:lpstr>
      <vt:lpstr>Century Gothic</vt:lpstr>
      <vt:lpstr>Symbol</vt:lpstr>
      <vt:lpstr>Times New Roman</vt:lpstr>
      <vt:lpstr>Wingdings 3</vt:lpstr>
      <vt:lpstr>Espiral</vt:lpstr>
      <vt:lpstr>Proyecto de UNIDAD CURRICULAR</vt:lpstr>
      <vt:lpstr>Estructura básica de un  PROYECTO DE CÁTEDRA:</vt:lpstr>
      <vt:lpstr>CARÀTULA:    Un ejemplo</vt:lpstr>
      <vt:lpstr>2). JUSTIFICACIÒN  (Marco Referencial):</vt:lpstr>
      <vt:lpstr>        MARCO TEÒRICO: Epistemológico/ Pedagógico, Didáctico e Institucional. Fundamentación de la propuesta de trabajo docente. Conlleva implícitamente en una serie de supuestos que le dan sostén. Es necesario que algunos de esos supuestos se hagan explícitos para develar el posicionamiento teórico e ideológico de una cátedra. Constituye una primera anticipación global del proyecto de trabajo con los estudiantes en torno al conocimiento.  </vt:lpstr>
      <vt:lpstr>MARCO TEÒRICO: Epistemológico/ Pedagógico, Didáctico e Institucional.</vt:lpstr>
      <vt:lpstr>MARCO TEÒRICO: Epistemológico/ Pedagógico, Didáctico e Institucional.</vt:lpstr>
      <vt:lpstr>INTENCIONALIDAD:        PROPÒSITOS Y OBJETIVOS</vt:lpstr>
      <vt:lpstr>CONTENIDOS</vt:lpstr>
      <vt:lpstr>PROPUESTA METODOLÓGICA/ CRONOGRAMA</vt:lpstr>
      <vt:lpstr>Prácticas de enseñanza</vt:lpstr>
      <vt:lpstr> EVALUACIÓN . Analizar la programación y su implementación en todos sus aspectos, resguardando la coherencia entre las formas/criterios/instrumentos de evaluación con marco teórico, los contenidos trabajados y la metodología de enseñanza. Explicar la concepción de evaluación, los modos y momentos. Establecer con claridad criterios para la evaluación de los aprendizajes de los alumnos.  Criterios de evaluación y de acreditación, según normativa vigente. R.A.M ( REGIMEN ACADÈMICO MACRO).</vt:lpstr>
      <vt:lpstr>Presentación de PowerPoint</vt:lpstr>
      <vt:lpstr>Prácticas de evaluación</vt:lpstr>
      <vt:lpstr> La diversidad de formatos de las Unidades Curriculares se corresponde con la diversidad de propuestas de evaluación.  </vt:lpstr>
      <vt:lpstr>EVALUACIÓN: Medios, técnicas e instrumentos de evaluación.</vt:lpstr>
      <vt:lpstr>8). BIBLIOGRAFIA.</vt:lpstr>
      <vt:lpstr>Se entiende por “UNIDAD CURRICULAR” a aquellas instancias curriculares que, adoptando distintas modalidades o formatos pedagógicos, forman parte constitutiva del plan, organizan la enseñanza y los distintos contenidos de la formación y deben ser acreditadas por los estudiantes</vt:lpstr>
      <vt:lpstr>Seminarios </vt:lpstr>
      <vt:lpstr>TALLERES</vt:lpstr>
      <vt:lpstr>TRABAJO DE CAMPO</vt:lpstr>
      <vt:lpstr>PRÀCTICAS DOCENTES</vt:lpstr>
      <vt:lpstr>MÒDULOS</vt:lpstr>
      <vt:lpstr>UNIDADES CURRICULARES OPCIONALES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cátedra</dc:title>
  <dc:creator>alumno</dc:creator>
  <cp:lastModifiedBy>Josefa Torres</cp:lastModifiedBy>
  <cp:revision>86</cp:revision>
  <dcterms:created xsi:type="dcterms:W3CDTF">2020-02-22T15:20:43Z</dcterms:created>
  <dcterms:modified xsi:type="dcterms:W3CDTF">2023-11-09T13:11:45Z</dcterms:modified>
</cp:coreProperties>
</file>